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  <p:sldMasterId id="2147483816" r:id="rId3"/>
  </p:sldMasterIdLst>
  <p:notesMasterIdLst>
    <p:notesMasterId r:id="rId16"/>
  </p:notesMasterIdLst>
  <p:sldIdLst>
    <p:sldId id="272" r:id="rId4"/>
    <p:sldId id="284" r:id="rId5"/>
    <p:sldId id="299" r:id="rId6"/>
    <p:sldId id="298" r:id="rId7"/>
    <p:sldId id="290" r:id="rId8"/>
    <p:sldId id="289" r:id="rId9"/>
    <p:sldId id="292" r:id="rId10"/>
    <p:sldId id="294" r:id="rId11"/>
    <p:sldId id="295" r:id="rId12"/>
    <p:sldId id="296" r:id="rId13"/>
    <p:sldId id="297" r:id="rId14"/>
    <p:sldId id="300" r:id="rId15"/>
  </p:sldIdLst>
  <p:sldSz cx="9144000" cy="5143500" type="screen16x9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00CCFF"/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10" autoAdjust="0"/>
  </p:normalViewPr>
  <p:slideViewPr>
    <p:cSldViewPr>
      <p:cViewPr varScale="1">
        <p:scale>
          <a:sx n="108" d="100"/>
          <a:sy n="108" d="100"/>
        </p:scale>
        <p:origin x="73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35291-34A2-43C8-A101-5AAB0902AFD0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1EB0C-17FD-48E3-B46C-C7159EC8E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7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25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03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441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41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3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6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2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56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26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84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08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6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2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4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9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869532"/>
            <a:ext cx="7772400" cy="702469"/>
          </a:xfrm>
        </p:spPr>
        <p:txBody>
          <a:bodyPr/>
          <a:lstStyle>
            <a:lvl1pPr algn="l">
              <a:defRPr sz="4000" smtClean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4572000"/>
            <a:ext cx="6400800" cy="400050"/>
          </a:xfrm>
        </p:spPr>
        <p:txBody>
          <a:bodyPr/>
          <a:lstStyle>
            <a:lvl1pPr marL="0" indent="0">
              <a:buFontTx/>
              <a:buNone/>
              <a:defRPr sz="2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6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8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8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8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14300"/>
            <a:ext cx="207645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4300"/>
            <a:ext cx="607695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5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1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7162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3EFE673F-148B-4563-B4BF-34F62CBCD4E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6FC4D356-A0A6-4E9F-8FE1-FDB2105316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sndAc>
          <p:endSnd/>
        </p:sndAc>
      </p:transition>
    </mc:Choice>
    <mc:Fallback xmlns="">
      <p:transition spd="med">
        <p:sndAc>
          <p:endSnd/>
        </p:sndAc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53666"/>
            <a:ext cx="8686800" cy="23431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305800" cy="3799820"/>
          </a:xfrm>
        </p:spPr>
        <p:txBody>
          <a:bodyPr/>
          <a:lstStyle/>
          <a:p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Pravo</a:t>
            </a:r>
            <a:r>
              <a:rPr lang="en-US" sz="6200" dirty="0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 </a:t>
            </a:r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konkurencije</a:t>
            </a:r>
            <a:endParaRPr lang="en-US" sz="6200" dirty="0">
              <a:solidFill>
                <a:srgbClr val="FFCC66"/>
              </a:solidFill>
              <a:effectLst>
                <a:outerShdw blurRad="165100" dist="88900" dir="3180000" algn="tl" rotWithShape="0">
                  <a:prstClr val="black"/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592" y="3363780"/>
            <a:ext cx="812081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Prof. </a:t>
            </a:r>
            <a:r>
              <a:rPr lang="en-US" b="1" dirty="0" err="1">
                <a:solidFill>
                  <a:schemeClr val="bg1"/>
                </a:solidFill>
              </a:rPr>
              <a:t>dr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Dražen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Cerović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EU COMPETITION LAW AND THE INTERNAL MARKET – BASIC PRINCIPLES / </a:t>
            </a:r>
            <a:r>
              <a:rPr lang="en-US" b="1" dirty="0" err="1">
                <a:solidFill>
                  <a:schemeClr val="bg1"/>
                </a:solidFill>
              </a:rPr>
              <a:t>Pravo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konkurencije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GB" b="1" i="1" dirty="0" err="1">
                <a:solidFill>
                  <a:srgbClr val="FFCC66"/>
                </a:solidFill>
              </a:rPr>
              <a:t>Agencija</a:t>
            </a:r>
            <a:r>
              <a:rPr lang="en-GB" b="1" i="1" dirty="0">
                <a:solidFill>
                  <a:srgbClr val="FFCC66"/>
                </a:solidFill>
              </a:rPr>
              <a:t> za </a:t>
            </a:r>
            <a:r>
              <a:rPr lang="en-GB" b="1" i="1" dirty="0" err="1">
                <a:solidFill>
                  <a:srgbClr val="FFCC66"/>
                </a:solidFill>
              </a:rPr>
              <a:t>zaštitu</a:t>
            </a:r>
            <a:r>
              <a:rPr lang="en-GB" b="1" i="1" dirty="0">
                <a:solidFill>
                  <a:srgbClr val="FFCC66"/>
                </a:solidFill>
              </a:rPr>
              <a:t> </a:t>
            </a:r>
            <a:r>
              <a:rPr lang="en-GB" b="1" i="1" dirty="0" err="1">
                <a:solidFill>
                  <a:srgbClr val="FFCC66"/>
                </a:solidFill>
              </a:rPr>
              <a:t>konkurencije</a:t>
            </a:r>
            <a:r>
              <a:rPr lang="en-GB" b="1" i="1" dirty="0">
                <a:solidFill>
                  <a:srgbClr val="FFCC66"/>
                </a:solidFill>
              </a:rPr>
              <a:t> u </a:t>
            </a:r>
            <a:r>
              <a:rPr lang="en-GB" b="1" i="1" dirty="0" err="1">
                <a:solidFill>
                  <a:srgbClr val="FFCC66"/>
                </a:solidFill>
              </a:rPr>
              <a:t>Crnoj</a:t>
            </a:r>
            <a:r>
              <a:rPr lang="en-GB" b="1" i="1" dirty="0">
                <a:solidFill>
                  <a:srgbClr val="FFCC66"/>
                </a:solidFill>
              </a:rPr>
              <a:t> Gori</a:t>
            </a:r>
            <a:r>
              <a:rPr lang="bs-Latn-BA" b="1" i="1">
                <a:solidFill>
                  <a:srgbClr val="FFCC66"/>
                </a:solidFill>
              </a:rPr>
              <a:t> – ovlašćenja i postupanje</a:t>
            </a:r>
            <a:endParaRPr lang="en-US" b="1" i="1" dirty="0">
              <a:solidFill>
                <a:srgbClr val="FFCC66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u="sng" dirty="0">
                <a:solidFill>
                  <a:schemeClr val="bg1"/>
                </a:solidFill>
              </a:rPr>
              <a:t>Lecture </a:t>
            </a:r>
            <a:r>
              <a:rPr lang="en-GB" b="1" u="sng" dirty="0">
                <a:solidFill>
                  <a:schemeClr val="bg1"/>
                </a:solidFill>
              </a:rPr>
              <a:t>4</a:t>
            </a:r>
            <a:r>
              <a:rPr lang="en-US" b="1" u="sng" dirty="0">
                <a:solidFill>
                  <a:schemeClr val="bg1"/>
                </a:solidFill>
              </a:rPr>
              <a:t>/</a:t>
            </a:r>
            <a:r>
              <a:rPr lang="en-US" b="1" u="sng" dirty="0" err="1">
                <a:solidFill>
                  <a:schemeClr val="bg1"/>
                </a:solidFill>
              </a:rPr>
              <a:t>Lekcija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GB" b="1" u="sng" dirty="0">
                <a:solidFill>
                  <a:schemeClr val="bg1"/>
                </a:solidFill>
              </a:rPr>
              <a:t>4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sr-Latn-ME" sz="20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0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2A958D-609E-4B66-B558-D267E2A8F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r="84048" b="29515"/>
          <a:stretch>
            <a:fillRect/>
          </a:stretch>
        </p:blipFill>
        <p:spPr bwMode="auto">
          <a:xfrm>
            <a:off x="7109276" y="225516"/>
            <a:ext cx="1729924" cy="119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A444DF-57B4-4000-990E-9E9BFEB351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97835"/>
            <a:ext cx="2541254" cy="102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24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/>
    </mc:Choice>
    <mc:Fallback xmlns="">
      <p:transition spd="med" advClick="0" advTm="2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53452" y="1017475"/>
            <a:ext cx="7345281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endParaRPr lang="en-US" sz="800" b="1" dirty="0">
              <a:solidFill>
                <a:schemeClr val="bg1"/>
              </a:solidFill>
            </a:endParaRPr>
          </a:p>
          <a:p>
            <a:pPr lvl="0" algn="ctr"/>
            <a:r>
              <a:rPr lang="en-US" sz="800" b="1" dirty="0" err="1">
                <a:solidFill>
                  <a:schemeClr val="bg1"/>
                </a:solidFill>
              </a:rPr>
              <a:t>Dominantan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položaj</a:t>
            </a:r>
            <a:endParaRPr lang="en-US" sz="800" b="1" dirty="0">
              <a:solidFill>
                <a:schemeClr val="bg1"/>
              </a:solidFill>
            </a:endParaRPr>
          </a:p>
          <a:p>
            <a:pPr lvl="0" algn="ctr"/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Dominantan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snagu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mu </a:t>
            </a:r>
            <a:r>
              <a:rPr lang="en-US" sz="800" dirty="0" err="1">
                <a:solidFill>
                  <a:schemeClr val="bg1"/>
                </a:solidFill>
              </a:rPr>
              <a:t>omogućava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ograniči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spriječi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razvoj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efikasne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Crne</a:t>
            </a:r>
            <a:r>
              <a:rPr lang="en-US" sz="800" dirty="0">
                <a:solidFill>
                  <a:schemeClr val="bg1"/>
                </a:solidFill>
              </a:rPr>
              <a:t> Gore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dijelu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bolji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odnosu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mu </a:t>
            </a:r>
            <a:r>
              <a:rPr lang="en-US" sz="800" dirty="0" err="1">
                <a:solidFill>
                  <a:schemeClr val="bg1"/>
                </a:solidFill>
              </a:rPr>
              <a:t>omogućava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da u </a:t>
            </a:r>
            <a:r>
              <a:rPr lang="en-US" sz="800" dirty="0" err="1">
                <a:solidFill>
                  <a:schemeClr val="bg1"/>
                </a:solidFill>
              </a:rPr>
              <a:t>značajnoj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mjeri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preduzima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nezavisno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svojih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konkurenata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snabdjevača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kupaca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krajnjih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korisnika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naročito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uzimajući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obzir</a:t>
            </a:r>
            <a:r>
              <a:rPr lang="en-US" sz="800" dirty="0">
                <a:solidFill>
                  <a:schemeClr val="bg1"/>
                </a:solidFill>
              </a:rPr>
              <a:t>: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tržišni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snagu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stepen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koncentrisanosti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tržišne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udjele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snagu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konkurenata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dinamičnost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proteklom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finansijsku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snagu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snagu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kupaca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pristup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izvorima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ponude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potražnje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veze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povezanim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tržištima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pravne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barijere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ulazak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tržište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sposobnost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diktira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uslove</a:t>
            </a:r>
            <a:r>
              <a:rPr lang="en-US" sz="800" dirty="0">
                <a:solidFill>
                  <a:schemeClr val="bg1"/>
                </a:solidFill>
              </a:rPr>
              <a:t> s </a:t>
            </a:r>
            <a:r>
              <a:rPr lang="en-US" sz="800" dirty="0" err="1">
                <a:solidFill>
                  <a:schemeClr val="bg1"/>
                </a:solidFill>
              </a:rPr>
              <a:t>obzirom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njegovu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ponudu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potražnju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lvl="0" algn="just"/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Pretpostavlja</a:t>
            </a:r>
            <a:r>
              <a:rPr lang="en-US" sz="800" dirty="0">
                <a:solidFill>
                  <a:schemeClr val="bg1"/>
                </a:solidFill>
              </a:rPr>
              <a:t> se da </a:t>
            </a:r>
            <a:r>
              <a:rPr lang="en-US" sz="800" dirty="0" err="1">
                <a:solidFill>
                  <a:schemeClr val="bg1"/>
                </a:solidFill>
              </a:rPr>
              <a:t>učesnik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proizvoda</a:t>
            </a:r>
            <a:r>
              <a:rPr lang="en-US" sz="800" dirty="0">
                <a:solidFill>
                  <a:schemeClr val="bg1"/>
                </a:solidFill>
              </a:rPr>
              <a:t> (</a:t>
            </a:r>
            <a:r>
              <a:rPr lang="en-US" sz="800" dirty="0" err="1">
                <a:solidFill>
                  <a:schemeClr val="bg1"/>
                </a:solidFill>
              </a:rPr>
              <a:t>roba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usluga</a:t>
            </a:r>
            <a:r>
              <a:rPr lang="en-US" sz="800" dirty="0">
                <a:solidFill>
                  <a:schemeClr val="bg1"/>
                </a:solidFill>
              </a:rPr>
              <a:t>)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njegov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veći</a:t>
            </a:r>
            <a:r>
              <a:rPr lang="en-US" sz="800" dirty="0">
                <a:solidFill>
                  <a:schemeClr val="bg1"/>
                </a:solidFill>
              </a:rPr>
              <a:t> od 50 %.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Pretpostavlja</a:t>
            </a:r>
            <a:r>
              <a:rPr lang="en-US" sz="800" dirty="0">
                <a:solidFill>
                  <a:schemeClr val="bg1"/>
                </a:solidFill>
              </a:rPr>
              <a:t> se da </a:t>
            </a:r>
            <a:r>
              <a:rPr lang="en-US" sz="800" dirty="0" err="1">
                <a:solidFill>
                  <a:schemeClr val="bg1"/>
                </a:solidFill>
              </a:rPr>
              <a:t>dva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roba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usluga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njih</a:t>
            </a:r>
            <a:r>
              <a:rPr lang="en-US" sz="800" dirty="0">
                <a:solidFill>
                  <a:schemeClr val="bg1"/>
                </a:solidFill>
              </a:rPr>
              <a:t> ne </a:t>
            </a:r>
            <a:r>
              <a:rPr lang="en-US" sz="800" dirty="0" err="1">
                <a:solidFill>
                  <a:schemeClr val="bg1"/>
                </a:solidFill>
              </a:rPr>
              <a:t>postoji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konkurencija</a:t>
            </a:r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njihov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ukupni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veći</a:t>
            </a:r>
            <a:r>
              <a:rPr lang="en-US" sz="800" dirty="0">
                <a:solidFill>
                  <a:schemeClr val="bg1"/>
                </a:solidFill>
              </a:rPr>
              <a:t> od 60 % (</a:t>
            </a:r>
            <a:r>
              <a:rPr lang="en-US" sz="800" dirty="0" err="1">
                <a:solidFill>
                  <a:schemeClr val="bg1"/>
                </a:solidFill>
              </a:rPr>
              <a:t>kolektivna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dominacija</a:t>
            </a:r>
            <a:r>
              <a:rPr lang="en-US" sz="800" dirty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Teret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dokazivanja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dominantan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čiji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niži</a:t>
            </a:r>
            <a:r>
              <a:rPr lang="en-US" sz="800" dirty="0">
                <a:solidFill>
                  <a:schemeClr val="bg1"/>
                </a:solidFill>
              </a:rPr>
              <a:t> od 50%,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niži</a:t>
            </a:r>
            <a:r>
              <a:rPr lang="en-US" sz="800" dirty="0">
                <a:solidFill>
                  <a:schemeClr val="bg1"/>
                </a:solidFill>
              </a:rPr>
              <a:t> od 60% u </a:t>
            </a:r>
            <a:r>
              <a:rPr lang="en-US" sz="800" dirty="0" err="1">
                <a:solidFill>
                  <a:schemeClr val="bg1"/>
                </a:solidFill>
              </a:rPr>
              <a:t>slučaju</a:t>
            </a:r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kolektivne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dominacije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Zloupotreba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dominantnog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položaja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Zloupotreba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zabranjena</a:t>
            </a:r>
            <a:r>
              <a:rPr lang="en-US" sz="800" dirty="0">
                <a:solidFill>
                  <a:schemeClr val="bg1"/>
                </a:solidFill>
              </a:rPr>
              <a:t> je.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Zloupotrebom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smatra</a:t>
            </a:r>
            <a:r>
              <a:rPr lang="en-US" sz="800" dirty="0">
                <a:solidFill>
                  <a:schemeClr val="bg1"/>
                </a:solidFill>
              </a:rPr>
              <a:t> se: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neposredno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posredno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nametanje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neopravdanih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kupovnih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prodajnih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cijena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neopravdanih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poslovanja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ograničavanje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tehničkog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štetu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potrošača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primjena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vrste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čime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oni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stavljaju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konkurentno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nepovoljniji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uslovljavanje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prihvatanje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dodatnih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obaveza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prirodi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svrsi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nijesu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vezi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predmetom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takvih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60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18134" y="1099968"/>
            <a:ext cx="993012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		</a:t>
            </a:r>
            <a:r>
              <a:rPr lang="en-US" sz="1000" b="1" dirty="0" err="1">
                <a:solidFill>
                  <a:schemeClr val="bg1"/>
                </a:solidFill>
              </a:rPr>
              <a:t>Koncentracija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učesnika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na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tržištu</a:t>
            </a:r>
            <a:endParaRPr lang="en-US" sz="1000" b="1" dirty="0">
              <a:solidFill>
                <a:schemeClr val="bg1"/>
              </a:solidFill>
            </a:endParaRPr>
          </a:p>
          <a:p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Koncentracijom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smatra</a:t>
            </a:r>
            <a:r>
              <a:rPr lang="en-US" sz="800" dirty="0">
                <a:solidFill>
                  <a:schemeClr val="bg1"/>
                </a:solidFill>
              </a:rPr>
              <a:t> se:</a:t>
            </a:r>
          </a:p>
          <a:p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spajanje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njihovih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djelova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jedno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fizičkih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lica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već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kontrolišu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najmanje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jedan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steknu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posrednu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neposrednu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njegovim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dijelom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r>
              <a:rPr lang="en-US" sz="800" dirty="0">
                <a:solidFill>
                  <a:schemeClr val="bg1"/>
                </a:solidFill>
              </a:rPr>
              <a:t>*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osnivaju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stiču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zajedničku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postojećim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učesnikom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samostalno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dugoročnoj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funkcije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(u </a:t>
            </a:r>
            <a:r>
              <a:rPr lang="en-US" sz="800" dirty="0" err="1">
                <a:solidFill>
                  <a:schemeClr val="bg1"/>
                </a:solidFill>
              </a:rPr>
              <a:t>daljem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tekstu</a:t>
            </a:r>
            <a:r>
              <a:rPr lang="en-US" sz="800" dirty="0">
                <a:solidFill>
                  <a:schemeClr val="bg1"/>
                </a:solidFill>
              </a:rPr>
              <a:t>: </a:t>
            </a:r>
            <a:r>
              <a:rPr lang="en-US" sz="800" dirty="0" err="1">
                <a:solidFill>
                  <a:schemeClr val="bg1"/>
                </a:solidFill>
              </a:rPr>
              <a:t>zajedničko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ulaganje</a:t>
            </a:r>
            <a:r>
              <a:rPr lang="en-US" sz="800" dirty="0">
                <a:solidFill>
                  <a:schemeClr val="bg1"/>
                </a:solidFill>
              </a:rPr>
              <a:t>).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b="1" dirty="0">
                <a:solidFill>
                  <a:schemeClr val="bg1"/>
                </a:solidFill>
              </a:rPr>
              <a:t>		</a:t>
            </a:r>
            <a:r>
              <a:rPr lang="en-US" sz="800" b="1" dirty="0" err="1">
                <a:solidFill>
                  <a:schemeClr val="bg1"/>
                </a:solidFill>
              </a:rPr>
              <a:t>Sticanje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kontrole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koja</a:t>
            </a:r>
            <a:r>
              <a:rPr lang="en-US" sz="800" b="1" dirty="0">
                <a:solidFill>
                  <a:schemeClr val="bg1"/>
                </a:solidFill>
              </a:rPr>
              <a:t> se ne </a:t>
            </a:r>
            <a:r>
              <a:rPr lang="en-US" sz="800" b="1" dirty="0" err="1">
                <a:solidFill>
                  <a:schemeClr val="bg1"/>
                </a:solidFill>
              </a:rPr>
              <a:t>smatra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koncentracijom</a:t>
            </a:r>
            <a:endParaRPr lang="en-US" sz="800" b="1" dirty="0">
              <a:solidFill>
                <a:schemeClr val="bg1"/>
              </a:solidFill>
            </a:endParaRP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Sticanje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kontrole</a:t>
            </a:r>
            <a:r>
              <a:rPr lang="en-US" sz="800" dirty="0">
                <a:solidFill>
                  <a:schemeClr val="bg1"/>
                </a:solidFill>
              </a:rPr>
              <a:t> ne </a:t>
            </a:r>
            <a:r>
              <a:rPr lang="en-US" sz="800" dirty="0" err="1">
                <a:solidFill>
                  <a:schemeClr val="bg1"/>
                </a:solidFill>
              </a:rPr>
              <a:t>smatra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koncentracijom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: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banka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finansijska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institucija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dalje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privremeno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stekne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hartije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određenog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pod </a:t>
            </a:r>
            <a:r>
              <a:rPr lang="en-US" sz="800" dirty="0" err="1">
                <a:solidFill>
                  <a:schemeClr val="bg1"/>
                </a:solidFill>
              </a:rPr>
              <a:t>uslovom</a:t>
            </a:r>
            <a:r>
              <a:rPr lang="en-US" sz="800" dirty="0">
                <a:solidFill>
                  <a:schemeClr val="bg1"/>
                </a:solidFill>
              </a:rPr>
              <a:t> da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najkasnije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roku</a:t>
            </a:r>
            <a:r>
              <a:rPr lang="en-US" sz="800" dirty="0">
                <a:solidFill>
                  <a:schemeClr val="bg1"/>
                </a:solidFill>
              </a:rPr>
              <a:t> od 12 </a:t>
            </a:r>
            <a:r>
              <a:rPr lang="en-US" sz="800" dirty="0" err="1">
                <a:solidFill>
                  <a:schemeClr val="bg1"/>
                </a:solidFill>
              </a:rPr>
              <a:t>mjeseci</a:t>
            </a:r>
            <a:r>
              <a:rPr lang="en-US" sz="800" dirty="0">
                <a:solidFill>
                  <a:schemeClr val="bg1"/>
                </a:solidFill>
              </a:rPr>
              <a:t> od dana </a:t>
            </a:r>
            <a:r>
              <a:rPr lang="en-US" sz="800" dirty="0" err="1">
                <a:solidFill>
                  <a:schemeClr val="bg1"/>
                </a:solidFill>
              </a:rPr>
              <a:t>sticanja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raspolaže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hartijama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pravo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svojine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iskorišćeno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uticaj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odnose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njegovo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ponašanje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konkurentima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iskorišćeno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isključivo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namjerom</a:t>
            </a:r>
            <a:r>
              <a:rPr lang="en-US" sz="800" dirty="0">
                <a:solidFill>
                  <a:schemeClr val="bg1"/>
                </a:solidFill>
              </a:rPr>
              <a:t> da se </a:t>
            </a:r>
            <a:r>
              <a:rPr lang="en-US" sz="800" dirty="0" err="1">
                <a:solidFill>
                  <a:schemeClr val="bg1"/>
                </a:solidFill>
              </a:rPr>
              <a:t>pripremi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hartija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imovine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dođe</a:t>
            </a:r>
            <a:r>
              <a:rPr lang="en-US" sz="800" dirty="0">
                <a:solidFill>
                  <a:schemeClr val="bg1"/>
                </a:solidFill>
              </a:rPr>
              <a:t> do </a:t>
            </a:r>
            <a:r>
              <a:rPr lang="en-US" sz="800" dirty="0" err="1">
                <a:solidFill>
                  <a:schemeClr val="bg1"/>
                </a:solidFill>
              </a:rPr>
              <a:t>sticanja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lica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obavlja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funkciju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stečajnog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likvidacionog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upravnika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</a:t>
            </a:r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uređuje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stečaj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likvidacija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zajedničko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ulaganje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cilj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koordinaciju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zadržavaju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nezavisnost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pri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čemu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takvo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zajedničko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ulaganje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procjenjivano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članom</a:t>
            </a:r>
            <a:r>
              <a:rPr lang="en-US" sz="800" dirty="0">
                <a:solidFill>
                  <a:schemeClr val="bg1"/>
                </a:solidFill>
              </a:rPr>
              <a:t> 9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>
                <a:solidFill>
                  <a:schemeClr val="bg1"/>
                </a:solidFill>
              </a:rPr>
              <a:t>Na </a:t>
            </a:r>
            <a:r>
              <a:rPr lang="en-US" sz="800" dirty="0" err="1">
                <a:solidFill>
                  <a:schemeClr val="bg1"/>
                </a:solidFill>
              </a:rPr>
              <a:t>zahtjev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zainteresovane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banke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finansijske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institucije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dokaže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prodaja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hartija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razumno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moguća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roku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tačka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rok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produžiti</a:t>
            </a:r>
            <a:r>
              <a:rPr lang="en-US" sz="800" dirty="0">
                <a:solidFill>
                  <a:schemeClr val="bg1"/>
                </a:solidFill>
              </a:rPr>
              <a:t> do </a:t>
            </a:r>
            <a:r>
              <a:rPr lang="en-US" sz="800" dirty="0" err="1">
                <a:solidFill>
                  <a:schemeClr val="bg1"/>
                </a:solidFill>
              </a:rPr>
              <a:t>šest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mjeseci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b="1" dirty="0">
                <a:solidFill>
                  <a:schemeClr val="bg1"/>
                </a:solidFill>
              </a:rPr>
              <a:t>			</a:t>
            </a:r>
            <a:r>
              <a:rPr lang="en-US" sz="800" b="1" dirty="0" err="1">
                <a:solidFill>
                  <a:schemeClr val="bg1"/>
                </a:solidFill>
              </a:rPr>
              <a:t>Zabranjene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koncentracije</a:t>
            </a:r>
            <a:endParaRPr lang="en-US" sz="800" b="1" dirty="0">
              <a:solidFill>
                <a:schemeClr val="bg1"/>
              </a:solidFill>
            </a:endParaRP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Zabranjene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koncentracije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stvara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pojedinačno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zajednički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značajno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uticati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sprječavanje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narušavanje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efikasne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osim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slučaju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učesnici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koncentracije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dokažu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koncentracija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korist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potrošača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efekti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koncentracije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značajniji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negativnih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efekata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stvaranja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dominantnog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Zabranjeno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sprovođenje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koncentracije</a:t>
            </a:r>
            <a:r>
              <a:rPr lang="en-US" sz="800" dirty="0">
                <a:solidFill>
                  <a:schemeClr val="bg1"/>
                </a:solidFill>
              </a:rPr>
              <a:t> bez </a:t>
            </a:r>
            <a:r>
              <a:rPr lang="en-US" sz="800" dirty="0" err="1">
                <a:solidFill>
                  <a:schemeClr val="bg1"/>
                </a:solidFill>
              </a:rPr>
              <a:t>odobrenja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50 </a:t>
            </a:r>
            <a:r>
              <a:rPr lang="en-US" sz="800" dirty="0" err="1">
                <a:solidFill>
                  <a:schemeClr val="bg1"/>
                </a:solidFill>
              </a:rPr>
              <a:t>st.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3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1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18134" y="1099968"/>
            <a:ext cx="993012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		</a:t>
            </a:r>
            <a:r>
              <a:rPr lang="en-US" sz="1000" b="1" dirty="0" err="1">
                <a:solidFill>
                  <a:schemeClr val="bg1"/>
                </a:solidFill>
              </a:rPr>
              <a:t>Klju</a:t>
            </a:r>
            <a:r>
              <a:rPr lang="bs-Latn-BA" sz="1000" b="1" dirty="0">
                <a:solidFill>
                  <a:schemeClr val="bg1"/>
                </a:solidFill>
              </a:rPr>
              <a:t>čne tačke Izvještaja Agencije za 2023.</a:t>
            </a:r>
            <a:endParaRPr lang="en-US" sz="1000" b="1" dirty="0">
              <a:solidFill>
                <a:schemeClr val="bg1"/>
              </a:solidFill>
            </a:endParaRPr>
          </a:p>
          <a:p>
            <a:endParaRPr lang="en-US" sz="1000" b="1" dirty="0">
              <a:solidFill>
                <a:schemeClr val="bg1"/>
              </a:solidFill>
            </a:endParaRP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Postavljeni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ciljevi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ostvareni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rezultati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toku</a:t>
            </a:r>
            <a:r>
              <a:rPr lang="en-US" sz="800" dirty="0">
                <a:solidFill>
                  <a:schemeClr val="bg1"/>
                </a:solidFill>
              </a:rPr>
              <a:t> 2023. </a:t>
            </a:r>
            <a:r>
              <a:rPr lang="en-US" sz="800" dirty="0" err="1">
                <a:solidFill>
                  <a:schemeClr val="bg1"/>
                </a:solidFill>
              </a:rPr>
              <a:t>godine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potvrđuju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jačanje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uloge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pogledu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primjene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zakonodavnog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okvira</a:t>
            </a:r>
            <a:r>
              <a:rPr lang="en-US" sz="800" dirty="0">
                <a:solidFill>
                  <a:schemeClr val="bg1"/>
                </a:solidFill>
              </a:rPr>
              <a:t> koji </a:t>
            </a:r>
            <a:r>
              <a:rPr lang="en-US" sz="800" dirty="0" err="1">
                <a:solidFill>
                  <a:schemeClr val="bg1"/>
                </a:solidFill>
              </a:rPr>
              <a:t>reguliše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oblasti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zaštite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pomoći.Takođe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uloga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odnosi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preventivne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s </a:t>
            </a:r>
            <a:r>
              <a:rPr lang="en-US" sz="800" dirty="0" err="1">
                <a:solidFill>
                  <a:schemeClr val="bg1"/>
                </a:solidFill>
              </a:rPr>
              <a:t>jedne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strane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širenja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unapređenje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oblasti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bavi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nadzornih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odnose</a:t>
            </a:r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efikasno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vođenje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postupaka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donošenje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odluka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predmetima</a:t>
            </a:r>
            <a:r>
              <a:rPr lang="en-US" sz="800" dirty="0">
                <a:solidFill>
                  <a:schemeClr val="bg1"/>
                </a:solidFill>
              </a:rPr>
              <a:t> koji </a:t>
            </a:r>
            <a:r>
              <a:rPr lang="en-US" sz="800" dirty="0" err="1">
                <a:solidFill>
                  <a:schemeClr val="bg1"/>
                </a:solidFill>
              </a:rPr>
              <a:t>imaju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prioritetan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</a:rPr>
              <a:t>za </a:t>
            </a:r>
            <a:r>
              <a:rPr lang="en-US" sz="800" dirty="0" err="1">
                <a:solidFill>
                  <a:schemeClr val="bg1"/>
                </a:solidFill>
              </a:rPr>
              <a:t>ekonomiju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Crne</a:t>
            </a:r>
            <a:r>
              <a:rPr lang="en-US" sz="800" dirty="0">
                <a:solidFill>
                  <a:schemeClr val="bg1"/>
                </a:solidFill>
              </a:rPr>
              <a:t> Gore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građane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U </a:t>
            </a:r>
            <a:r>
              <a:rPr lang="en-US" sz="800" dirty="0" err="1">
                <a:solidFill>
                  <a:schemeClr val="bg1"/>
                </a:solidFill>
              </a:rPr>
              <a:t>izvještajnom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jedan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ključnih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prioriteta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radu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rješavanje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izuzetno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kompleksnih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predmeta</a:t>
            </a:r>
            <a:r>
              <a:rPr lang="en-US" sz="800" dirty="0">
                <a:solidFill>
                  <a:schemeClr val="bg1"/>
                </a:solidFill>
              </a:rPr>
              <a:t> koji </a:t>
            </a:r>
            <a:r>
              <a:rPr lang="en-US" sz="800" dirty="0" err="1">
                <a:solidFill>
                  <a:schemeClr val="bg1"/>
                </a:solidFill>
              </a:rPr>
              <a:t>spadaju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u </a:t>
            </a:r>
            <a:r>
              <a:rPr lang="en-US" sz="800" dirty="0" err="1">
                <a:solidFill>
                  <a:schemeClr val="bg1"/>
                </a:solidFill>
              </a:rPr>
              <a:t>tekuće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radu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ali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rješavanje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donošenje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odluka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složenim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predmetima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prethodnog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perioda</a:t>
            </a:r>
            <a:r>
              <a:rPr lang="en-US" sz="800" dirty="0">
                <a:solidFill>
                  <a:schemeClr val="bg1"/>
                </a:solidFill>
              </a:rPr>
              <a:t>. </a:t>
            </a:r>
            <a:r>
              <a:rPr lang="en-US" sz="800" dirty="0" err="1">
                <a:solidFill>
                  <a:schemeClr val="bg1"/>
                </a:solidFill>
              </a:rPr>
              <a:t>Predmetnim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zvještajem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obuhvaćene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poslovi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postupci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obavljala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tokom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izvještajnog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perioda</a:t>
            </a:r>
            <a:r>
              <a:rPr lang="en-US" sz="800" dirty="0">
                <a:solidFill>
                  <a:schemeClr val="bg1"/>
                </a:solidFill>
              </a:rPr>
              <a:t>, a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ovlašćenjima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nadležnostima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sadržanim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Zakonu</a:t>
            </a:r>
            <a:r>
              <a:rPr lang="en-US" sz="800" dirty="0">
                <a:solidFill>
                  <a:schemeClr val="bg1"/>
                </a:solidFill>
              </a:rPr>
              <a:t> o </a:t>
            </a:r>
            <a:r>
              <a:rPr lang="en-US" sz="800" dirty="0" err="1">
                <a:solidFill>
                  <a:schemeClr val="bg1"/>
                </a:solidFill>
              </a:rPr>
              <a:t>zaštiti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Zakonu</a:t>
            </a:r>
            <a:r>
              <a:rPr lang="en-US" sz="800" dirty="0">
                <a:solidFill>
                  <a:schemeClr val="bg1"/>
                </a:solidFill>
              </a:rPr>
              <a:t> o </a:t>
            </a:r>
            <a:r>
              <a:rPr lang="en-US" sz="800" dirty="0" err="1">
                <a:solidFill>
                  <a:schemeClr val="bg1"/>
                </a:solidFill>
              </a:rPr>
              <a:t>kontroli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nizu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podzakonskih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akata</a:t>
            </a:r>
            <a:r>
              <a:rPr lang="en-US" sz="800" dirty="0">
                <a:solidFill>
                  <a:schemeClr val="bg1"/>
                </a:solidFill>
              </a:rPr>
              <a:t> koji </a:t>
            </a:r>
            <a:r>
              <a:rPr lang="en-US" sz="800" dirty="0" err="1">
                <a:solidFill>
                  <a:schemeClr val="bg1"/>
                </a:solidFill>
              </a:rPr>
              <a:t>detaljnijeuređuju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pojedina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pitanja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područja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politike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zaštite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pitanju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rezultati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ostvareni</a:t>
            </a:r>
            <a:r>
              <a:rPr lang="en-US" sz="800" dirty="0">
                <a:solidFill>
                  <a:schemeClr val="bg1"/>
                </a:solidFill>
              </a:rPr>
              <a:t> po </a:t>
            </a:r>
            <a:r>
              <a:rPr lang="en-US" sz="800" dirty="0" err="1">
                <a:solidFill>
                  <a:schemeClr val="bg1"/>
                </a:solidFill>
              </a:rPr>
              <a:t>konkretnim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sektorima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je u 2023. </a:t>
            </a:r>
            <a:r>
              <a:rPr lang="en-US" sz="800" dirty="0" err="1">
                <a:solidFill>
                  <a:schemeClr val="bg1"/>
                </a:solidFill>
              </a:rPr>
              <a:t>godini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posebnu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pažnju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posvetila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okončanju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postupaka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naknadne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pomoći,pokrenutih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kako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izvještajnom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prethodnom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en-US" sz="800" dirty="0">
                <a:solidFill>
                  <a:schemeClr val="bg1"/>
                </a:solidFill>
              </a:rPr>
              <a:t>. </a:t>
            </a:r>
            <a:r>
              <a:rPr lang="en-US" sz="800" dirty="0" err="1">
                <a:solidFill>
                  <a:schemeClr val="bg1"/>
                </a:solidFill>
              </a:rPr>
              <a:t>Takođe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važne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donijete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Odsjeku</a:t>
            </a:r>
            <a:r>
              <a:rPr lang="en-US" sz="800" dirty="0">
                <a:solidFill>
                  <a:schemeClr val="bg1"/>
                </a:solidFill>
              </a:rPr>
              <a:t> za </a:t>
            </a:r>
            <a:r>
              <a:rPr lang="en-US" sz="800" dirty="0" err="1">
                <a:solidFill>
                  <a:schemeClr val="bg1"/>
                </a:solidFill>
              </a:rPr>
              <a:t>prethodnu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odnose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unapređenje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crnogorske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ekonomije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privednih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subjekata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sve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nacionalnom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evropskom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regulativom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regulišu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ovu</a:t>
            </a:r>
            <a:r>
              <a:rPr lang="en-US" sz="800" dirty="0">
                <a:solidFill>
                  <a:schemeClr val="bg1"/>
                </a:solidFill>
              </a:rPr>
              <a:t> oblast. Sa </a:t>
            </a:r>
            <a:r>
              <a:rPr lang="en-US" sz="800" dirty="0" err="1">
                <a:solidFill>
                  <a:schemeClr val="bg1"/>
                </a:solidFill>
              </a:rPr>
              <a:t>aspekta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utvrđivanja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povreda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zapaženo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povećanje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broja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neposrednih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uvida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uspješno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sprovela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postupcima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utvrđivanja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zabranjenih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. </a:t>
            </a:r>
            <a:r>
              <a:rPr lang="en-US" sz="800" dirty="0" err="1">
                <a:solidFill>
                  <a:schemeClr val="bg1"/>
                </a:solidFill>
              </a:rPr>
              <a:t>Važna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komponenta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zaštite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je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privreda</a:t>
            </a:r>
            <a:r>
              <a:rPr lang="en-US" sz="800" dirty="0">
                <a:solidFill>
                  <a:schemeClr val="bg1"/>
                </a:solidFill>
              </a:rPr>
              <a:t>, pa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nastoji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partnerskim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odnosom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saučesnicima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dobija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informacije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neophodne</a:t>
            </a:r>
            <a:r>
              <a:rPr lang="en-US" sz="800" dirty="0">
                <a:solidFill>
                  <a:schemeClr val="bg1"/>
                </a:solidFill>
              </a:rPr>
              <a:t> za </a:t>
            </a:r>
            <a:r>
              <a:rPr lang="en-US" sz="800" dirty="0" err="1">
                <a:solidFill>
                  <a:schemeClr val="bg1"/>
                </a:solidFill>
              </a:rPr>
              <a:t>postupanje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endParaRPr lang="bs-Latn-BA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zakonskim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ovlašćenjima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  <a:br>
              <a:rPr lang="en-US" sz="800" dirty="0">
                <a:solidFill>
                  <a:schemeClr val="bg1"/>
                </a:solidFill>
              </a:rPr>
            </a:br>
            <a:r>
              <a:rPr lang="en-US" sz="800" dirty="0" err="1">
                <a:solidFill>
                  <a:schemeClr val="bg1"/>
                </a:solidFill>
              </a:rPr>
              <a:t>Takođe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je u </a:t>
            </a:r>
            <a:r>
              <a:rPr lang="en-US" sz="800" dirty="0" err="1">
                <a:solidFill>
                  <a:schemeClr val="bg1"/>
                </a:solidFill>
              </a:rPr>
              <a:t>pitanju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otvorenost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građanima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privredi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može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zaključiti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</a:rPr>
              <a:t>da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transparentnost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širenje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iskustava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oblasti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zaštite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bili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ključni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faktor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radu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čemu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će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narednom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intenzivno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raditi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Važno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istači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cilj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svrha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represivna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uloga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smislu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primarnog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utvrđivanja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povreda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kažnjavanje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već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uspostavanje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pozitivnog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poslovnog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okruženja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što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uključuje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svijesti</a:t>
            </a:r>
            <a:r>
              <a:rPr lang="en-US" sz="800" dirty="0">
                <a:solidFill>
                  <a:schemeClr val="bg1"/>
                </a:solidFill>
              </a:rPr>
              <a:t> o </a:t>
            </a:r>
            <a:r>
              <a:rPr lang="en-US" sz="800" dirty="0" err="1">
                <a:solidFill>
                  <a:schemeClr val="bg1"/>
                </a:solidFill>
              </a:rPr>
              <a:t>prihvatljivim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obrascima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ponašanja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Svakako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važan</a:t>
            </a:r>
            <a:r>
              <a:rPr lang="en-US" sz="800" dirty="0">
                <a:solidFill>
                  <a:schemeClr val="bg1"/>
                </a:solidFill>
              </a:rPr>
              <a:t> element za </a:t>
            </a:r>
            <a:r>
              <a:rPr lang="en-US" sz="800" dirty="0" err="1">
                <a:solidFill>
                  <a:schemeClr val="bg1"/>
                </a:solidFill>
              </a:rPr>
              <a:t>unapređenje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svake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institucije</a:t>
            </a:r>
            <a:r>
              <a:rPr lang="en-US" sz="800" dirty="0">
                <a:solidFill>
                  <a:schemeClr val="bg1"/>
                </a:solidFill>
              </a:rPr>
              <a:t>, pa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za </a:t>
            </a:r>
            <a:r>
              <a:rPr lang="en-US" sz="800" dirty="0" err="1">
                <a:solidFill>
                  <a:schemeClr val="bg1"/>
                </a:solidFill>
              </a:rPr>
              <a:t>zaštitu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jeste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stručni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profesionalni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kadar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>
                <a:solidFill>
                  <a:schemeClr val="bg1"/>
                </a:solidFill>
              </a:rPr>
              <a:t>Da bi se </a:t>
            </a:r>
            <a:r>
              <a:rPr lang="en-US" sz="800" dirty="0" err="1">
                <a:solidFill>
                  <a:schemeClr val="bg1"/>
                </a:solidFill>
              </a:rPr>
              <a:t>rezultati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uloženi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napor</a:t>
            </a:r>
            <a:r>
              <a:rPr lang="en-US" sz="800" dirty="0">
                <a:solidFill>
                  <a:schemeClr val="bg1"/>
                </a:solidFill>
              </a:rPr>
              <a:t> u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rješavanje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kompleksnih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percipirali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efikasni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potrebno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prevashodno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jačanju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administrativnih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kapaciteta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institucije</a:t>
            </a:r>
            <a:r>
              <a:rPr lang="en-US" sz="800" dirty="0">
                <a:solidFill>
                  <a:schemeClr val="bg1"/>
                </a:solidFill>
              </a:rPr>
              <a:t>. </a:t>
            </a:r>
            <a:r>
              <a:rPr lang="en-US" sz="800" dirty="0" err="1">
                <a:solidFill>
                  <a:schemeClr val="bg1"/>
                </a:solidFill>
              </a:rPr>
              <a:t>Dakle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narednom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periodu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permanentno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unapređenju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kadrovskih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endParaRPr lang="bs-Latn-BA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kapaciteta</a:t>
            </a:r>
            <a:r>
              <a:rPr lang="en-US" sz="800" dirty="0">
                <a:solidFill>
                  <a:schemeClr val="bg1"/>
                </a:solidFill>
              </a:rPr>
              <a:t>, u </a:t>
            </a:r>
            <a:r>
              <a:rPr lang="en-US" sz="800" dirty="0" err="1">
                <a:solidFill>
                  <a:schemeClr val="bg1"/>
                </a:solidFill>
              </a:rPr>
              <a:t>cilju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daljeg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uloge</a:t>
            </a:r>
            <a:r>
              <a:rPr lang="bs-Latn-BA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institucije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nacionalnom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među</a:t>
            </a:r>
            <a:r>
              <a:rPr lang="bs-Latn-BA" sz="800" dirty="0">
                <a:solidFill>
                  <a:schemeClr val="bg1"/>
                </a:solidFill>
              </a:rPr>
              <a:t>naro</a:t>
            </a:r>
            <a:r>
              <a:rPr lang="en-US" sz="800" dirty="0" err="1">
                <a:solidFill>
                  <a:schemeClr val="bg1"/>
                </a:solidFill>
              </a:rPr>
              <a:t>dnom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planu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39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564" y="340393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4499" y="1027525"/>
            <a:ext cx="4568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/>
                </a:solidFill>
              </a:rPr>
              <a:t>Agencija</a:t>
            </a:r>
            <a:r>
              <a:rPr lang="en-GB" sz="2400" dirty="0">
                <a:solidFill>
                  <a:schemeClr val="bg1"/>
                </a:solidFill>
              </a:rPr>
              <a:t> za </a:t>
            </a:r>
            <a:r>
              <a:rPr lang="en-GB" sz="2400" dirty="0" err="1">
                <a:solidFill>
                  <a:schemeClr val="bg1"/>
                </a:solidFill>
              </a:rPr>
              <a:t>zaštitu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1383" y="1402942"/>
            <a:ext cx="65826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r-Latn-ME" sz="800" b="1" dirty="0">
              <a:solidFill>
                <a:schemeClr val="bg1"/>
              </a:solidFill>
            </a:endParaRPr>
          </a:p>
          <a:p>
            <a:pPr lvl="0"/>
            <a:r>
              <a:rPr lang="en-GB" sz="800" b="1" dirty="0" err="1">
                <a:solidFill>
                  <a:schemeClr val="bg1"/>
                </a:solidFill>
              </a:rPr>
              <a:t>Osnivanje</a:t>
            </a:r>
            <a:endParaRPr lang="sr-Latn-ME" sz="800" b="1" dirty="0">
              <a:solidFill>
                <a:schemeClr val="bg1"/>
              </a:solidFill>
            </a:endParaRPr>
          </a:p>
          <a:p>
            <a:pPr lvl="0"/>
            <a:endParaRPr lang="en-GB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osniva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kao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nezavisan</a:t>
            </a:r>
            <a:r>
              <a:rPr lang="en-US" sz="800" dirty="0">
                <a:solidFill>
                  <a:schemeClr val="bg1"/>
                </a:solidFill>
              </a:rPr>
              <a:t> organ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svojstvom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pravnog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lica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vrši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ovim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zakonom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</a:t>
            </a:r>
            <a:r>
              <a:rPr lang="en-US" sz="800" dirty="0">
                <a:solidFill>
                  <a:schemeClr val="bg1"/>
                </a:solidFill>
              </a:rPr>
              <a:t> rad </a:t>
            </a:r>
            <a:r>
              <a:rPr lang="en-US" sz="800" dirty="0" err="1">
                <a:solidFill>
                  <a:schemeClr val="bg1"/>
                </a:solidFill>
              </a:rPr>
              <a:t>odgovara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Vladi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Sjedište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je u </a:t>
            </a:r>
            <a:r>
              <a:rPr lang="en-US" sz="800" dirty="0" err="1">
                <a:solidFill>
                  <a:schemeClr val="bg1"/>
                </a:solidFill>
              </a:rPr>
              <a:t>Podgorici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upisuje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Centralni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registar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privrednih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subjekata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statut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uređuju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unutrašnje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organizacije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bliže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nadležnosti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djelokrug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rada</a:t>
            </a:r>
            <a:r>
              <a:rPr lang="en-US" sz="800" dirty="0">
                <a:solidFill>
                  <a:schemeClr val="bg1"/>
                </a:solidFill>
              </a:rPr>
              <a:t> organa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način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postupak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odlučivanja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donošenje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objavljivanje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opštih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akata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pitanja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značaja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rad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>
                <a:solidFill>
                  <a:schemeClr val="bg1"/>
                </a:solidFill>
              </a:rPr>
              <a:t>Na </a:t>
            </a:r>
            <a:r>
              <a:rPr lang="en-US" sz="800" dirty="0" err="1">
                <a:solidFill>
                  <a:schemeClr val="bg1"/>
                </a:solidFill>
              </a:rPr>
              <a:t>statut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saglasnost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daje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Vlada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Statut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objavljuje</a:t>
            </a:r>
            <a:r>
              <a:rPr lang="en-US" sz="800" dirty="0">
                <a:solidFill>
                  <a:schemeClr val="bg1"/>
                </a:solidFill>
              </a:rPr>
              <a:t> se u "</a:t>
            </a:r>
            <a:r>
              <a:rPr lang="en-US" sz="800" dirty="0" err="1">
                <a:solidFill>
                  <a:schemeClr val="bg1"/>
                </a:solidFill>
              </a:rPr>
              <a:t>Službenom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listu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Crne</a:t>
            </a:r>
            <a:r>
              <a:rPr lang="en-US" sz="800" dirty="0">
                <a:solidFill>
                  <a:schemeClr val="bg1"/>
                </a:solidFill>
              </a:rPr>
              <a:t> Gore".</a:t>
            </a:r>
            <a:endParaRPr lang="sr-Latn-ME" sz="800" dirty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b="1" dirty="0" err="1">
                <a:solidFill>
                  <a:schemeClr val="bg1"/>
                </a:solidFill>
              </a:rPr>
              <a:t>Organi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Agencije</a:t>
            </a:r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Organi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direktor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Agencije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  <a:endParaRPr lang="sr-Latn-ME" sz="800" dirty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b="1" dirty="0" err="1">
                <a:solidFill>
                  <a:schemeClr val="bg1"/>
                </a:solidFill>
              </a:rPr>
              <a:t>Savjet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Agencije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Savjet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predsjednika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Predsjednika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jednog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imenuje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Vlada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predlog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Ministarstva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drugog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Vlada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imenuje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predlog</a:t>
            </a:r>
            <a:r>
              <a:rPr lang="en-US" sz="800" dirty="0">
                <a:solidFill>
                  <a:schemeClr val="bg1"/>
                </a:solidFill>
              </a:rPr>
              <a:t> organa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uprave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nadležnog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državne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pomoći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Predsjednik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imenuju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period od </a:t>
            </a:r>
            <a:r>
              <a:rPr lang="en-US" sz="800" dirty="0" err="1">
                <a:solidFill>
                  <a:schemeClr val="bg1"/>
                </a:solidFill>
              </a:rPr>
              <a:t>četiri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godine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ponovo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imenovani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Predsjednik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funkciju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Agenciji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obavljaju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profesionalno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Predsjednik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Savjeta</a:t>
            </a:r>
            <a:r>
              <a:rPr lang="en-US" sz="800" dirty="0">
                <a:solidFill>
                  <a:schemeClr val="bg1"/>
                </a:solidFill>
              </a:rPr>
              <a:t> ne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vrše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poslaničku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javnu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funkciju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profesionalno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obavljaju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djelatnost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sz="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0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564" y="340393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4499" y="1027525"/>
            <a:ext cx="45688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sz="2400" dirty="0">
              <a:solidFill>
                <a:schemeClr val="bg1"/>
              </a:solidFill>
            </a:endParaRPr>
          </a:p>
          <a:p>
            <a:r>
              <a:rPr lang="en-GB" sz="2400" dirty="0" err="1">
                <a:solidFill>
                  <a:schemeClr val="bg1"/>
                </a:solidFill>
              </a:rPr>
              <a:t>Agencija</a:t>
            </a:r>
            <a:r>
              <a:rPr lang="en-GB" sz="2400" dirty="0">
                <a:solidFill>
                  <a:schemeClr val="bg1"/>
                </a:solidFill>
              </a:rPr>
              <a:t> za </a:t>
            </a:r>
            <a:r>
              <a:rPr lang="en-GB" sz="2400" dirty="0" err="1">
                <a:solidFill>
                  <a:schemeClr val="bg1"/>
                </a:solidFill>
              </a:rPr>
              <a:t>zaštitu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1383" y="1402942"/>
            <a:ext cx="658263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r-Latn-ME" sz="800" b="1" dirty="0">
              <a:solidFill>
                <a:schemeClr val="bg1"/>
              </a:solidFill>
            </a:endParaRPr>
          </a:p>
          <a:p>
            <a:pPr lvl="0"/>
            <a:endParaRPr lang="sr-Latn-ME" sz="800" b="1" dirty="0">
              <a:solidFill>
                <a:schemeClr val="bg1"/>
              </a:solidFill>
            </a:endParaRPr>
          </a:p>
          <a:p>
            <a:pPr algn="ctr"/>
            <a:endParaRPr lang="sr-Latn-ME" sz="1000" b="1" dirty="0">
              <a:solidFill>
                <a:schemeClr val="bg1"/>
              </a:solidFill>
            </a:endParaRPr>
          </a:p>
          <a:p>
            <a:pPr algn="ctr"/>
            <a:endParaRPr lang="sr-Latn-ME" sz="1000" b="1" dirty="0">
              <a:solidFill>
                <a:schemeClr val="bg1"/>
              </a:solidFill>
            </a:endParaRPr>
          </a:p>
          <a:p>
            <a:pPr algn="ctr"/>
            <a:endParaRPr lang="sr-Latn-ME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 err="1">
                <a:solidFill>
                  <a:schemeClr val="bg1"/>
                </a:solidFill>
              </a:rPr>
              <a:t>Rukovođenje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Agencijom</a:t>
            </a:r>
            <a:endParaRPr lang="sr-Latn-ME" sz="1000" b="1" dirty="0">
              <a:solidFill>
                <a:schemeClr val="bg1"/>
              </a:solidFill>
            </a:endParaRP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1000" dirty="0" err="1">
                <a:solidFill>
                  <a:schemeClr val="bg1"/>
                </a:solidFill>
              </a:rPr>
              <a:t>Agencijom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rukovodi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direktor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r>
              <a:rPr lang="en-US" sz="1000" dirty="0" err="1">
                <a:solidFill>
                  <a:schemeClr val="bg1"/>
                </a:solidFill>
              </a:rPr>
              <a:t>Direktora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predlog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Ministarstva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imenuje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Vlada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r>
              <a:rPr lang="en-US" sz="1000" dirty="0" err="1">
                <a:solidFill>
                  <a:schemeClr val="bg1"/>
                </a:solidFill>
              </a:rPr>
              <a:t>Direktor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ima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zamjenika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dva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pomoćnika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po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jednog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</a:t>
            </a:r>
            <a:r>
              <a:rPr lang="en-US" sz="1000" dirty="0">
                <a:solidFill>
                  <a:schemeClr val="bg1"/>
                </a:solidFill>
              </a:rPr>
              <a:t> oblast </a:t>
            </a:r>
            <a:r>
              <a:rPr lang="en-US" sz="1000" dirty="0" err="1">
                <a:solidFill>
                  <a:schemeClr val="bg1"/>
                </a:solidFill>
              </a:rPr>
              <a:t>zaštite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konkurencije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državne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pomoći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r>
              <a:rPr lang="en-US" sz="1000" dirty="0" err="1">
                <a:solidFill>
                  <a:schemeClr val="bg1"/>
                </a:solidFill>
              </a:rPr>
              <a:t>Zamjenika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direktora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imenuje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Vlada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predlog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Ministarstva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r>
              <a:rPr lang="en-US" sz="1000" dirty="0" err="1">
                <a:solidFill>
                  <a:schemeClr val="bg1"/>
                </a:solidFill>
              </a:rPr>
              <a:t>Pomoćnika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direktora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imenuje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Vlada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predlog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direktora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Agencije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sz="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5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5050" y="354987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1200" y="966159"/>
            <a:ext cx="4568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/>
                </a:solidFill>
              </a:rPr>
              <a:t>Agencija</a:t>
            </a:r>
            <a:r>
              <a:rPr lang="en-GB" sz="2400" dirty="0">
                <a:solidFill>
                  <a:schemeClr val="bg1"/>
                </a:solidFill>
              </a:rPr>
              <a:t> za </a:t>
            </a:r>
            <a:r>
              <a:rPr lang="en-GB" sz="2400" dirty="0" err="1">
                <a:solidFill>
                  <a:schemeClr val="bg1"/>
                </a:solidFill>
              </a:rPr>
              <a:t>zaštitu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2732" y="1355936"/>
            <a:ext cx="6887435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800" b="1" dirty="0" err="1">
                <a:solidFill>
                  <a:schemeClr val="bg1"/>
                </a:solidFill>
              </a:rPr>
              <a:t>Nadležosti</a:t>
            </a:r>
            <a:r>
              <a:rPr lang="sr-Latn-ME" sz="800" b="1" dirty="0">
                <a:solidFill>
                  <a:schemeClr val="bg1"/>
                </a:solidFill>
              </a:rPr>
              <a:t>:</a:t>
            </a:r>
          </a:p>
          <a:p>
            <a:pPr lvl="0"/>
            <a:endParaRPr lang="en-GB" sz="800" b="1" dirty="0">
              <a:solidFill>
                <a:schemeClr val="bg1"/>
              </a:solidFill>
            </a:endParaRP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prati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analizira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uslove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tržištu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tržištima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pojedinih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privrednih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sektora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</a:t>
            </a:r>
            <a:r>
              <a:rPr lang="en-US" sz="700" dirty="0" err="1">
                <a:solidFill>
                  <a:schemeClr val="bg1"/>
                </a:solidFill>
              </a:rPr>
              <a:t>utvrđuje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metode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istraživanja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odobrava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izuzeća</a:t>
            </a:r>
            <a:r>
              <a:rPr lang="en-US" sz="700" dirty="0">
                <a:solidFill>
                  <a:schemeClr val="bg1"/>
                </a:solidFill>
              </a:rPr>
              <a:t> od </a:t>
            </a:r>
            <a:r>
              <a:rPr lang="en-US" sz="700" dirty="0" err="1">
                <a:solidFill>
                  <a:schemeClr val="bg1"/>
                </a:solidFill>
              </a:rPr>
              <a:t>zabrane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pojedinih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sporazuma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odobrava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koncentracije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učesnika</a:t>
            </a:r>
            <a:r>
              <a:rPr lang="en-US" sz="700" dirty="0">
                <a:solidFill>
                  <a:schemeClr val="bg1"/>
                </a:solidFill>
              </a:rPr>
              <a:t>, pod </a:t>
            </a:r>
            <a:r>
              <a:rPr lang="en-US" sz="700" dirty="0" err="1">
                <a:solidFill>
                  <a:schemeClr val="bg1"/>
                </a:solidFill>
              </a:rPr>
              <a:t>propisanim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uslovima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rješava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drugim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pitanjima</a:t>
            </a:r>
            <a:r>
              <a:rPr lang="en-US" sz="700" dirty="0">
                <a:solidFill>
                  <a:schemeClr val="bg1"/>
                </a:solidFill>
              </a:rPr>
              <a:t>, u </a:t>
            </a:r>
            <a:r>
              <a:rPr lang="en-US" sz="700" dirty="0" err="1">
                <a:solidFill>
                  <a:schemeClr val="bg1"/>
                </a:solidFill>
              </a:rPr>
              <a:t>skladu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ovim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preduzima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mjere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učesnicima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udruženjima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učesnika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učinjene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povrede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tržištu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ili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preduzima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mjere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radi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sprječavanja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nastanka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ili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prestanka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povrede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otklanjanja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štetnih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posljedica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učesnike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potrošače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vrši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kontrolu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usklađenosti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kojim</a:t>
            </a:r>
            <a:r>
              <a:rPr lang="en-US" sz="700" dirty="0">
                <a:solidFill>
                  <a:schemeClr val="bg1"/>
                </a:solidFill>
              </a:rPr>
              <a:t> se </a:t>
            </a:r>
            <a:r>
              <a:rPr lang="en-US" sz="700" dirty="0" err="1">
                <a:solidFill>
                  <a:schemeClr val="bg1"/>
                </a:solidFill>
              </a:rPr>
              <a:t>uređuje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</a:t>
            </a:r>
            <a:r>
              <a:rPr lang="en-US" sz="700" dirty="0">
                <a:solidFill>
                  <a:schemeClr val="bg1"/>
                </a:solidFill>
              </a:rPr>
              <a:t> (</a:t>
            </a:r>
            <a:r>
              <a:rPr lang="en-US" sz="700" dirty="0" err="1">
                <a:solidFill>
                  <a:schemeClr val="bg1"/>
                </a:solidFill>
              </a:rPr>
              <a:t>prethodna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kontrola</a:t>
            </a:r>
            <a:r>
              <a:rPr lang="en-US" sz="7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vrši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kontrolu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usklađenosti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dodjele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korišćenja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dodijeljene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kojim</a:t>
            </a:r>
            <a:r>
              <a:rPr lang="en-US" sz="700" dirty="0">
                <a:solidFill>
                  <a:schemeClr val="bg1"/>
                </a:solidFill>
              </a:rPr>
              <a:t> se </a:t>
            </a:r>
            <a:r>
              <a:rPr lang="en-US" sz="700" dirty="0" err="1">
                <a:solidFill>
                  <a:schemeClr val="bg1"/>
                </a:solidFill>
              </a:rPr>
              <a:t>uređuje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</a:t>
            </a:r>
            <a:r>
              <a:rPr lang="en-US" sz="700" dirty="0">
                <a:solidFill>
                  <a:schemeClr val="bg1"/>
                </a:solidFill>
              </a:rPr>
              <a:t> (</a:t>
            </a:r>
            <a:r>
              <a:rPr lang="en-US" sz="700" dirty="0" err="1">
                <a:solidFill>
                  <a:schemeClr val="bg1"/>
                </a:solidFill>
              </a:rPr>
              <a:t>naknadna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kontrola</a:t>
            </a:r>
            <a:r>
              <a:rPr lang="en-US" sz="7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prati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realizaciju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efekte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dodijeljene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nalaže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povraćaj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nezakonite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neusklađene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prikuplja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obrađuje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podatke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planiranoj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prikuplja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podatke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korišćenju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efektima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dodijeljene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vodi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evidencije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podnosi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godišnji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izvještaj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dodijeljenoj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Vladi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Skupštini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Crne</a:t>
            </a:r>
            <a:r>
              <a:rPr lang="en-US" sz="700" dirty="0">
                <a:solidFill>
                  <a:schemeClr val="bg1"/>
                </a:solidFill>
              </a:rPr>
              <a:t> Gore (u </a:t>
            </a:r>
            <a:r>
              <a:rPr lang="en-US" sz="700" dirty="0" err="1">
                <a:solidFill>
                  <a:schemeClr val="bg1"/>
                </a:solidFill>
              </a:rPr>
              <a:t>daljem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tekstu</a:t>
            </a:r>
            <a:r>
              <a:rPr lang="en-US" sz="700" dirty="0">
                <a:solidFill>
                  <a:schemeClr val="bg1"/>
                </a:solidFill>
              </a:rPr>
              <a:t>: </a:t>
            </a:r>
            <a:r>
              <a:rPr lang="en-US" sz="700" dirty="0" err="1">
                <a:solidFill>
                  <a:schemeClr val="bg1"/>
                </a:solidFill>
              </a:rPr>
              <a:t>Skupština</a:t>
            </a:r>
            <a:r>
              <a:rPr lang="en-US" sz="7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podnosi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godišnji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izvještaj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dodijeljenoj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Evropskoj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komisiji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daje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mišljenja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zahtjev</a:t>
            </a:r>
            <a:r>
              <a:rPr lang="en-US" sz="700" dirty="0">
                <a:solidFill>
                  <a:schemeClr val="bg1"/>
                </a:solidFill>
              </a:rPr>
              <a:t> organa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uprave</a:t>
            </a:r>
            <a:r>
              <a:rPr lang="en-US" sz="700" dirty="0">
                <a:solidFill>
                  <a:schemeClr val="bg1"/>
                </a:solidFill>
              </a:rPr>
              <a:t>, </a:t>
            </a:r>
            <a:r>
              <a:rPr lang="en-US" sz="700" dirty="0" err="1">
                <a:solidFill>
                  <a:schemeClr val="bg1"/>
                </a:solidFill>
              </a:rPr>
              <a:t>nadležnog</a:t>
            </a:r>
            <a:r>
              <a:rPr lang="en-US" sz="700" dirty="0">
                <a:solidFill>
                  <a:schemeClr val="bg1"/>
                </a:solidFill>
              </a:rPr>
              <a:t> organa </a:t>
            </a:r>
            <a:r>
              <a:rPr lang="en-US" sz="700" dirty="0" err="1">
                <a:solidFill>
                  <a:schemeClr val="bg1"/>
                </a:solidFill>
              </a:rPr>
              <a:t>lokalne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samouprave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pravnog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lica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upravlja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raspolaže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sredstvima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javnih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prihoda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državnom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imovinom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skladu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pripremi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propisa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drugih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akata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kojima</a:t>
            </a:r>
            <a:r>
              <a:rPr lang="en-US" sz="700" dirty="0">
                <a:solidFill>
                  <a:schemeClr val="bg1"/>
                </a:solidFill>
              </a:rPr>
              <a:t> se </a:t>
            </a:r>
            <a:r>
              <a:rPr lang="en-US" sz="700" dirty="0" err="1">
                <a:solidFill>
                  <a:schemeClr val="bg1"/>
                </a:solidFill>
              </a:rPr>
              <a:t>uređuju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pitanja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vezi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dodjele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, </a:t>
            </a:r>
            <a:r>
              <a:rPr lang="en-US" sz="700" dirty="0" err="1">
                <a:solidFill>
                  <a:schemeClr val="bg1"/>
                </a:solidFill>
              </a:rPr>
              <a:t>kao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postupku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njihovog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donošenja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promoviše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podstiče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unaprjeđenje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sistema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kontrole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daje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mišljenje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primjeni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propisa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oblasti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zaštite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priprema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stručne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osnove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izradu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podzakonskih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akata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oblasti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zaštite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utvrđuje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visinu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naknade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odlučivanje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skladu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ovim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, </a:t>
            </a:r>
            <a:r>
              <a:rPr lang="en-US" sz="700" dirty="0" err="1">
                <a:solidFill>
                  <a:schemeClr val="bg1"/>
                </a:solidFill>
              </a:rPr>
              <a:t>uz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saglasnost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Vlade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vodi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upravni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postupak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rješava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pojedinačnim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upravnim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stvarima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podnosi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zahtjev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pokretanje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prekršajnog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postupka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nadležnom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sudu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/</a:t>
            </a:r>
            <a:r>
              <a:rPr lang="en-US" sz="700" dirty="0" err="1">
                <a:solidFill>
                  <a:schemeClr val="bg1"/>
                </a:solidFill>
              </a:rPr>
              <a:t>ili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izdaje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prekršajne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naloge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skladu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kojim</a:t>
            </a:r>
            <a:r>
              <a:rPr lang="en-US" sz="700" dirty="0">
                <a:solidFill>
                  <a:schemeClr val="bg1"/>
                </a:solidFill>
              </a:rPr>
              <a:t> se </a:t>
            </a:r>
            <a:r>
              <a:rPr lang="en-US" sz="700" dirty="0" err="1">
                <a:solidFill>
                  <a:schemeClr val="bg1"/>
                </a:solidFill>
              </a:rPr>
              <a:t>uređuju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prekršaji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daje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mišljenja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vezi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važećim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propisima</a:t>
            </a:r>
            <a:r>
              <a:rPr lang="en-US" sz="700" dirty="0">
                <a:solidFill>
                  <a:schemeClr val="bg1"/>
                </a:solidFill>
              </a:rPr>
              <a:t>, </a:t>
            </a:r>
            <a:r>
              <a:rPr lang="en-US" sz="700" dirty="0" err="1">
                <a:solidFill>
                  <a:schemeClr val="bg1"/>
                </a:solidFill>
              </a:rPr>
              <a:t>koji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utiču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ili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mogu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uticati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o tome </a:t>
            </a:r>
            <a:r>
              <a:rPr lang="en-US" sz="700" dirty="0" err="1">
                <a:solidFill>
                  <a:schemeClr val="bg1"/>
                </a:solidFill>
              </a:rPr>
              <a:t>obavještava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javnost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formira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ekspertska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savjetodavna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tijela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potrebe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sprovođenja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ovog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zakona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sarađuje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međunarodnim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nacionalnim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organizacijama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institucijama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oblasti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konkurencije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državne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pomoći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podnosi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Vladi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Skupštini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izvještaj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radu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prethodnu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godinu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podnosi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Vladi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finansijski</a:t>
            </a:r>
            <a:r>
              <a:rPr lang="en-US" sz="700" dirty="0">
                <a:solidFill>
                  <a:schemeClr val="bg1"/>
                </a:solidFill>
              </a:rPr>
              <a:t> plan </a:t>
            </a:r>
            <a:r>
              <a:rPr lang="en-US" sz="700" dirty="0" err="1">
                <a:solidFill>
                  <a:schemeClr val="bg1"/>
                </a:solidFill>
              </a:rPr>
              <a:t>za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narednu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godinu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objavljuje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statističke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podatke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vodi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evidenciju</a:t>
            </a:r>
            <a:r>
              <a:rPr lang="en-US" sz="700" dirty="0">
                <a:solidFill>
                  <a:schemeClr val="bg1"/>
                </a:solidFill>
              </a:rPr>
              <a:t> o </a:t>
            </a:r>
            <a:r>
              <a:rPr lang="en-US" sz="700" dirty="0" err="1">
                <a:solidFill>
                  <a:schemeClr val="bg1"/>
                </a:solidFill>
              </a:rPr>
              <a:t>odobrenim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prijavljenim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koncentracijama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kontroliše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sprovođenje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mjera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naloženih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rješenjem</a:t>
            </a:r>
            <a:r>
              <a:rPr lang="en-US" sz="7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sr-Latn-ME" sz="700" dirty="0">
                <a:solidFill>
                  <a:schemeClr val="bg1"/>
                </a:solidFill>
              </a:rPr>
              <a:t>* </a:t>
            </a:r>
            <a:r>
              <a:rPr lang="en-US" sz="700" dirty="0" err="1">
                <a:solidFill>
                  <a:schemeClr val="bg1"/>
                </a:solidFill>
              </a:rPr>
              <a:t>obavlja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i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druge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poslove</a:t>
            </a:r>
            <a:r>
              <a:rPr lang="en-US" sz="700" dirty="0">
                <a:solidFill>
                  <a:schemeClr val="bg1"/>
                </a:solidFill>
              </a:rPr>
              <a:t> u </a:t>
            </a:r>
            <a:r>
              <a:rPr lang="en-US" sz="700" dirty="0" err="1">
                <a:solidFill>
                  <a:schemeClr val="bg1"/>
                </a:solidFill>
              </a:rPr>
              <a:t>skladu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sa</a:t>
            </a:r>
            <a:r>
              <a:rPr lang="en-US" sz="700" dirty="0">
                <a:solidFill>
                  <a:schemeClr val="bg1"/>
                </a:solidFill>
              </a:rPr>
              <a:t> </a:t>
            </a:r>
            <a:r>
              <a:rPr lang="en-US" sz="700" dirty="0" err="1">
                <a:solidFill>
                  <a:schemeClr val="bg1"/>
                </a:solidFill>
              </a:rPr>
              <a:t>zakonom</a:t>
            </a:r>
            <a:r>
              <a:rPr lang="en-US" sz="700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sz="3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75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92525" y="1232617"/>
            <a:ext cx="6553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ZAKON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O ZAŠTITI KONKURENCIJE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just"/>
            <a:r>
              <a:rPr lang="en-US" sz="1000" dirty="0" err="1">
                <a:solidFill>
                  <a:schemeClr val="bg1"/>
                </a:solidFill>
              </a:rPr>
              <a:t>Ovim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zakonom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uređuje</a:t>
            </a:r>
            <a:r>
              <a:rPr lang="en-US" sz="1000" dirty="0">
                <a:solidFill>
                  <a:schemeClr val="bg1"/>
                </a:solidFill>
              </a:rPr>
              <a:t> se </a:t>
            </a:r>
            <a:r>
              <a:rPr lang="en-US" sz="1000" dirty="0" err="1">
                <a:solidFill>
                  <a:schemeClr val="bg1"/>
                </a:solidFill>
              </a:rPr>
              <a:t>zaštita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konkurencije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tržištu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Crne</a:t>
            </a:r>
            <a:r>
              <a:rPr lang="en-US" sz="1000" dirty="0">
                <a:solidFill>
                  <a:schemeClr val="bg1"/>
                </a:solidFill>
              </a:rPr>
              <a:t> Gore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kontrola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praćenje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usklađenosti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državne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pomoći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druga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pitanja</a:t>
            </a:r>
            <a:r>
              <a:rPr lang="en-US" sz="1000" dirty="0">
                <a:solidFill>
                  <a:schemeClr val="bg1"/>
                </a:solidFill>
              </a:rPr>
              <a:t> od </a:t>
            </a:r>
            <a:r>
              <a:rPr lang="en-US" sz="1000" dirty="0" err="1">
                <a:solidFill>
                  <a:schemeClr val="bg1"/>
                </a:solidFill>
              </a:rPr>
              <a:t>značaja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zaštitu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konkurencije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kontrolu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državne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pomoći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1000" dirty="0" err="1">
                <a:solidFill>
                  <a:schemeClr val="bg1"/>
                </a:solidFill>
              </a:rPr>
              <a:t>Ovaj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zakon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primjenjuje</a:t>
            </a:r>
            <a:r>
              <a:rPr lang="en-US" sz="1000" dirty="0">
                <a:solidFill>
                  <a:schemeClr val="bg1"/>
                </a:solidFill>
              </a:rPr>
              <a:t> se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akte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radnje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učinjene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teritoriji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Crne</a:t>
            </a:r>
            <a:r>
              <a:rPr lang="en-US" sz="1000" dirty="0">
                <a:solidFill>
                  <a:schemeClr val="bg1"/>
                </a:solidFill>
              </a:rPr>
              <a:t> Gore, </a:t>
            </a:r>
            <a:r>
              <a:rPr lang="en-US" sz="1000" dirty="0" err="1">
                <a:solidFill>
                  <a:schemeClr val="bg1"/>
                </a:solidFill>
              </a:rPr>
              <a:t>odnosno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akte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radnje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nastali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kao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posljedica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akata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radnji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učinjenih</a:t>
            </a:r>
            <a:r>
              <a:rPr lang="en-US" sz="1000" dirty="0">
                <a:solidFill>
                  <a:schemeClr val="bg1"/>
                </a:solidFill>
              </a:rPr>
              <a:t> van </a:t>
            </a:r>
            <a:r>
              <a:rPr lang="en-US" sz="1000" dirty="0" err="1">
                <a:solidFill>
                  <a:schemeClr val="bg1"/>
                </a:solidFill>
              </a:rPr>
              <a:t>njene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teritorije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imaju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cilj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posljedicu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narušavanje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konkurencije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teritoriji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Crne</a:t>
            </a:r>
            <a:r>
              <a:rPr lang="en-US" sz="1000" dirty="0">
                <a:solidFill>
                  <a:schemeClr val="bg1"/>
                </a:solidFill>
              </a:rPr>
              <a:t> Gore.</a:t>
            </a:r>
          </a:p>
          <a:p>
            <a:pPr algn="just"/>
            <a:r>
              <a:rPr lang="en-US" sz="1000" dirty="0" err="1">
                <a:solidFill>
                  <a:schemeClr val="bg1"/>
                </a:solidFill>
              </a:rPr>
              <a:t>Ovaj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zakon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primjenjuje</a:t>
            </a:r>
            <a:r>
              <a:rPr lang="en-US" sz="1000" dirty="0">
                <a:solidFill>
                  <a:schemeClr val="bg1"/>
                </a:solidFill>
              </a:rPr>
              <a:t> se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pravna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fizička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lica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koja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obavljaju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privrednu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djelatnost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učestvuju</a:t>
            </a:r>
            <a:r>
              <a:rPr lang="en-US" sz="1000" dirty="0">
                <a:solidFill>
                  <a:schemeClr val="bg1"/>
                </a:solidFill>
              </a:rPr>
              <a:t> u </a:t>
            </a:r>
            <a:r>
              <a:rPr lang="en-US" sz="1000" dirty="0" err="1">
                <a:solidFill>
                  <a:schemeClr val="bg1"/>
                </a:solidFill>
              </a:rPr>
              <a:t>proizvodnji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prometu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roba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odnosno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usluga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teritoriji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Crne</a:t>
            </a:r>
            <a:r>
              <a:rPr lang="en-US" sz="1000" dirty="0">
                <a:solidFill>
                  <a:schemeClr val="bg1"/>
                </a:solidFill>
              </a:rPr>
              <a:t> Gore (u </a:t>
            </a:r>
            <a:r>
              <a:rPr lang="en-US" sz="1000" dirty="0" err="1">
                <a:solidFill>
                  <a:schemeClr val="bg1"/>
                </a:solidFill>
              </a:rPr>
              <a:t>daljem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tekstu</a:t>
            </a:r>
            <a:r>
              <a:rPr lang="en-US" sz="1000" dirty="0">
                <a:solidFill>
                  <a:schemeClr val="bg1"/>
                </a:solidFill>
              </a:rPr>
              <a:t>: </a:t>
            </a:r>
            <a:r>
              <a:rPr lang="en-US" sz="1000" dirty="0" err="1">
                <a:solidFill>
                  <a:schemeClr val="bg1"/>
                </a:solidFill>
              </a:rPr>
              <a:t>učesnici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tržištu</a:t>
            </a:r>
            <a:r>
              <a:rPr lang="en-US" sz="1000" dirty="0">
                <a:solidFill>
                  <a:schemeClr val="bg1"/>
                </a:solidFill>
              </a:rPr>
              <a:t>),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to:</a:t>
            </a:r>
          </a:p>
          <a:p>
            <a:pPr lvl="0" algn="just"/>
            <a:r>
              <a:rPr lang="en-US" sz="1000" dirty="0" err="1">
                <a:solidFill>
                  <a:schemeClr val="bg1"/>
                </a:solidFill>
              </a:rPr>
              <a:t>privredna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društva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druge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oblike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obavljanja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privredne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djelatnosti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nezavisno</a:t>
            </a:r>
            <a:r>
              <a:rPr lang="en-US" sz="1000" dirty="0">
                <a:solidFill>
                  <a:schemeClr val="bg1"/>
                </a:solidFill>
              </a:rPr>
              <a:t> od </a:t>
            </a:r>
            <a:r>
              <a:rPr lang="en-US" sz="1000" dirty="0" err="1">
                <a:solidFill>
                  <a:schemeClr val="bg1"/>
                </a:solidFill>
              </a:rPr>
              <a:t>sjedišta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fizička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lica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nezavisno</a:t>
            </a:r>
            <a:r>
              <a:rPr lang="en-US" sz="1000" dirty="0">
                <a:solidFill>
                  <a:schemeClr val="bg1"/>
                </a:solidFill>
              </a:rPr>
              <a:t> od </a:t>
            </a:r>
            <a:r>
              <a:rPr lang="en-US" sz="1000" dirty="0" err="1">
                <a:solidFill>
                  <a:schemeClr val="bg1"/>
                </a:solidFill>
              </a:rPr>
              <a:t>državljanstva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prebivališta</a:t>
            </a:r>
            <a:r>
              <a:rPr lang="en-US" sz="10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1000" dirty="0" err="1">
                <a:solidFill>
                  <a:schemeClr val="bg1"/>
                </a:solidFill>
              </a:rPr>
              <a:t>druge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subjekte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koji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neposredno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posredno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stalno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povremeno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jednokratno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obavljaju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privrednu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djelatnost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učestvuju</a:t>
            </a:r>
            <a:r>
              <a:rPr lang="en-US" sz="1000" dirty="0">
                <a:solidFill>
                  <a:schemeClr val="bg1"/>
                </a:solidFill>
              </a:rPr>
              <a:t> u </a:t>
            </a:r>
            <a:r>
              <a:rPr lang="en-US" sz="1000" dirty="0" err="1">
                <a:solidFill>
                  <a:schemeClr val="bg1"/>
                </a:solidFill>
              </a:rPr>
              <a:t>prometu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roba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odnosno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usluga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nezavisno</a:t>
            </a:r>
            <a:r>
              <a:rPr lang="en-US" sz="1000" dirty="0">
                <a:solidFill>
                  <a:schemeClr val="bg1"/>
                </a:solidFill>
              </a:rPr>
              <a:t> od </a:t>
            </a:r>
            <a:r>
              <a:rPr lang="en-US" sz="1000" dirty="0" err="1">
                <a:solidFill>
                  <a:schemeClr val="bg1"/>
                </a:solidFill>
              </a:rPr>
              <a:t>državljanstva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sjedišta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prebivališta</a:t>
            </a:r>
            <a:r>
              <a:rPr lang="en-US" sz="1000" dirty="0">
                <a:solidFill>
                  <a:schemeClr val="bg1"/>
                </a:solidFill>
              </a:rPr>
              <a:t> (</a:t>
            </a:r>
            <a:r>
              <a:rPr lang="en-US" sz="1000" dirty="0" err="1">
                <a:solidFill>
                  <a:schemeClr val="bg1"/>
                </a:solidFill>
              </a:rPr>
              <a:t>sindikati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poslovna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udruženja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sportske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organizacije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ustanove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zadruge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nosioci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prava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intelektualne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svojine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dr.);</a:t>
            </a:r>
          </a:p>
          <a:p>
            <a:pPr lvl="0" algn="just"/>
            <a:r>
              <a:rPr lang="en-US" sz="1000" dirty="0" err="1">
                <a:solidFill>
                  <a:schemeClr val="bg1"/>
                </a:solidFill>
              </a:rPr>
              <a:t>državne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organe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organe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državne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uprave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organe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lokalne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uprave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lokalne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samouprave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kada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neposredno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ili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posredno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obavljaju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privrednu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djelatnost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i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učestvuju</a:t>
            </a:r>
            <a:r>
              <a:rPr lang="en-US" sz="1000" dirty="0">
                <a:solidFill>
                  <a:schemeClr val="bg1"/>
                </a:solidFill>
              </a:rPr>
              <a:t> u </a:t>
            </a:r>
            <a:r>
              <a:rPr lang="en-US" sz="1000" dirty="0" err="1">
                <a:solidFill>
                  <a:schemeClr val="bg1"/>
                </a:solidFill>
              </a:rPr>
              <a:t>prometu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roba</a:t>
            </a:r>
            <a:r>
              <a:rPr lang="en-US" sz="1000" dirty="0">
                <a:solidFill>
                  <a:schemeClr val="bg1"/>
                </a:solidFill>
              </a:rPr>
              <a:t>, </a:t>
            </a:r>
            <a:r>
              <a:rPr lang="en-US" sz="1000" dirty="0" err="1">
                <a:solidFill>
                  <a:schemeClr val="bg1"/>
                </a:solidFill>
              </a:rPr>
              <a:t>odnosno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usluga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pPr lvl="0"/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00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35579"/>
            <a:ext cx="4482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/>
                </a:solidFill>
              </a:rPr>
              <a:t>Povrede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na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tržištu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2781" y="2014865"/>
            <a:ext cx="71352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Akti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radnje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Sporazumi</a:t>
            </a:r>
            <a:r>
              <a:rPr lang="en-GB" dirty="0">
                <a:solidFill>
                  <a:schemeClr val="bg1"/>
                </a:solidFill>
              </a:rPr>
              <a:t> koji </a:t>
            </a:r>
            <a:r>
              <a:rPr lang="en-GB" dirty="0" err="1">
                <a:solidFill>
                  <a:schemeClr val="bg1"/>
                </a:solidFill>
              </a:rPr>
              <a:t>sprječavaju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ograničavaju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narušavaju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konkurenciju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Dominantan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položaj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Koncentracija</a:t>
            </a:r>
            <a:r>
              <a:rPr lang="en-GB" dirty="0">
                <a:solidFill>
                  <a:schemeClr val="bg1"/>
                </a:solidFill>
              </a:rPr>
              <a:t> učesnika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tržištu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0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4853" y="1071263"/>
            <a:ext cx="681468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800" b="1" dirty="0">
                <a:solidFill>
                  <a:schemeClr val="bg1"/>
                </a:solidFill>
              </a:rPr>
              <a:t>POVREDE KONKURENCIJE NA TRŽIŠTU</a:t>
            </a:r>
          </a:p>
          <a:p>
            <a:pPr algn="just"/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Akti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vrši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povreda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u </a:t>
            </a:r>
            <a:r>
              <a:rPr lang="en-US" sz="800" dirty="0" err="1">
                <a:solidFill>
                  <a:schemeClr val="bg1"/>
                </a:solidFill>
              </a:rPr>
              <a:t>smislu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: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sprječava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narušava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zloupotreba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koncentracije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sprječava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narušava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slobodan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otvorene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ekonomije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naročito</a:t>
            </a:r>
            <a:endParaRPr lang="en-US" sz="800" dirty="0">
              <a:solidFill>
                <a:schemeClr val="bg1"/>
              </a:solidFill>
            </a:endParaRP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stvaranje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jačanje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dominantnog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Povreda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tač</a:t>
            </a:r>
            <a:r>
              <a:rPr lang="en-US" sz="800" dirty="0">
                <a:solidFill>
                  <a:schemeClr val="bg1"/>
                </a:solidFill>
              </a:rPr>
              <a:t>. 2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3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utvrđuje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konkretan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slučaj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osnovu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stepena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dinamike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promjena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strukturi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mogućnosti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ravnopravnog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pristupa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novih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konkurenata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promjena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ograničava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mogućnost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snabdijevanja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osnovu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stepena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pogodnosti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potrošače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okolnosti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utiče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povredu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lvl="0" algn="ctr"/>
            <a:r>
              <a:rPr lang="en-US" sz="800" b="1" dirty="0" err="1">
                <a:solidFill>
                  <a:schemeClr val="bg1"/>
                </a:solidFill>
              </a:rPr>
              <a:t>Sporazumi</a:t>
            </a:r>
            <a:endParaRPr lang="en-US" sz="800" b="1" dirty="0">
              <a:solidFill>
                <a:schemeClr val="bg1"/>
              </a:solidFill>
            </a:endParaRPr>
          </a:p>
          <a:p>
            <a:pPr lvl="0" algn="ctr"/>
            <a:endParaRPr lang="en-US" sz="800" dirty="0">
              <a:solidFill>
                <a:schemeClr val="bg1"/>
              </a:solidFill>
            </a:endParaRP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Zabranjeni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ništavi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cilj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posljedicu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sprječavanje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narušavanje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to </a:t>
            </a:r>
            <a:r>
              <a:rPr lang="en-US" sz="800" dirty="0" err="1">
                <a:solidFill>
                  <a:schemeClr val="bg1"/>
                </a:solidFill>
              </a:rPr>
              <a:t>pisani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usmeni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dogovori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ugovori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pojedine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odredbe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ugovora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izričiti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prećutni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dogovori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usaglašena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praksa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odluke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udruženja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(u </a:t>
            </a:r>
            <a:r>
              <a:rPr lang="en-US" sz="800" dirty="0" err="1">
                <a:solidFill>
                  <a:schemeClr val="bg1"/>
                </a:solidFill>
              </a:rPr>
              <a:t>daljem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tekstu</a:t>
            </a:r>
            <a:r>
              <a:rPr lang="en-US" sz="800" dirty="0">
                <a:solidFill>
                  <a:schemeClr val="bg1"/>
                </a:solidFill>
              </a:rPr>
              <a:t>: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),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se: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direktno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indirektno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određuju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kupovne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prodajne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cijene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trgovine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ograničava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kontroliše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tržište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tehnički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investicije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vrši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podjela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izvora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nabavke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primjenjuju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vrste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dovode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konkurentno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nepovoljniji</a:t>
            </a:r>
            <a:endParaRPr lang="en-US" sz="800" dirty="0">
              <a:solidFill>
                <a:schemeClr val="bg1"/>
              </a:solidFill>
            </a:endParaRPr>
          </a:p>
          <a:p>
            <a:pPr lvl="0" algn="just"/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položaj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uslovljava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zaključenje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prihvatanjem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dodatnih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obaveza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ugovorne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strane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svojoj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prirodi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poslovnoj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svrsi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nijesu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vezi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predmetom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 algn="just"/>
            <a:r>
              <a:rPr lang="en-US" sz="800" dirty="0" err="1">
                <a:solidFill>
                  <a:schemeClr val="bg1"/>
                </a:solidFill>
              </a:rPr>
              <a:t>utvrđuje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obaveza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primjene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određene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cijene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daljoj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prodaji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drugi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način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osigurava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primjena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preporučene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preprodajne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cijene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Usaglašenom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praksom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smatra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saradnja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bez </a:t>
            </a:r>
            <a:r>
              <a:rPr lang="en-US" sz="800" dirty="0" err="1">
                <a:solidFill>
                  <a:schemeClr val="bg1"/>
                </a:solidFill>
              </a:rPr>
              <a:t>zaključenja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formalnog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ili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neformalnog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u="sng" dirty="0" err="1">
                <a:solidFill>
                  <a:schemeClr val="bg1"/>
                </a:solidFill>
              </a:rPr>
              <a:t>sporazuma</a:t>
            </a:r>
            <a:r>
              <a:rPr lang="en-US" sz="800" u="sng" dirty="0">
                <a:solidFill>
                  <a:schemeClr val="bg1"/>
                </a:solidFill>
              </a:rPr>
              <a:t>, </a:t>
            </a:r>
            <a:r>
              <a:rPr lang="en-US" sz="800" u="sng" dirty="0" err="1">
                <a:solidFill>
                  <a:schemeClr val="bg1"/>
                </a:solidFill>
              </a:rPr>
              <a:t>koja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ima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za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cilj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usaglašavanje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poslovnih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aktivnosti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konkurenata</a:t>
            </a:r>
            <a:r>
              <a:rPr lang="en-US" sz="800" u="sng" dirty="0">
                <a:solidFill>
                  <a:schemeClr val="bg1"/>
                </a:solidFill>
              </a:rPr>
              <a:t> </a:t>
            </a:r>
            <a:r>
              <a:rPr lang="en-US" sz="800" u="sng" dirty="0" err="1">
                <a:solidFill>
                  <a:schemeClr val="bg1"/>
                </a:solidFill>
              </a:rPr>
              <a:t>n</a:t>
            </a:r>
            <a:r>
              <a:rPr lang="en-US" sz="800" dirty="0" err="1">
                <a:solidFill>
                  <a:schemeClr val="bg1"/>
                </a:solidFill>
              </a:rPr>
              <a:t>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može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ostvariti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neposrednim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800" dirty="0" err="1">
                <a:solidFill>
                  <a:schemeClr val="bg1"/>
                </a:solidFill>
              </a:rPr>
              <a:t>posrednim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kontaktom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posljedica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redovne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ekonomske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aktivnosti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nezavisnog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120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1295" y="1017475"/>
            <a:ext cx="6928500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Uslovi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za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izuzimanje</a:t>
            </a:r>
            <a:r>
              <a:rPr lang="en-US" sz="800" b="1" dirty="0">
                <a:solidFill>
                  <a:schemeClr val="bg1"/>
                </a:solidFill>
              </a:rPr>
              <a:t> od </a:t>
            </a:r>
            <a:r>
              <a:rPr lang="en-US" sz="800" b="1" dirty="0" err="1">
                <a:solidFill>
                  <a:schemeClr val="bg1"/>
                </a:solidFill>
              </a:rPr>
              <a:t>zabrane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8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izuzeti</a:t>
            </a:r>
            <a:r>
              <a:rPr lang="en-US" sz="800" dirty="0">
                <a:solidFill>
                  <a:schemeClr val="bg1"/>
                </a:solidFill>
              </a:rPr>
              <a:t> od </a:t>
            </a:r>
            <a:r>
              <a:rPr lang="en-US" sz="800" dirty="0" err="1">
                <a:solidFill>
                  <a:schemeClr val="bg1"/>
                </a:solidFill>
              </a:rPr>
              <a:t>zabrane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doprinose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unaprjeđenju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distribucije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roba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usluga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odnosno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unaprjeđenju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tehničkog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privrednog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razvoja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istovremeno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omogućavajući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potrošačima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srazmjernu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korist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proističe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pod </a:t>
            </a:r>
            <a:r>
              <a:rPr lang="en-US" sz="800" dirty="0" err="1">
                <a:solidFill>
                  <a:schemeClr val="bg1"/>
                </a:solidFill>
              </a:rPr>
              <a:t>uslovom</a:t>
            </a:r>
            <a:r>
              <a:rPr lang="en-US" sz="800" dirty="0">
                <a:solidFill>
                  <a:schemeClr val="bg1"/>
                </a:solidFill>
              </a:rPr>
              <a:t> da: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nameću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samo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ograničenja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neophodna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ostvarivanje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ciljeva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ne </a:t>
            </a:r>
            <a:r>
              <a:rPr lang="en-US" sz="800" dirty="0" err="1">
                <a:solidFill>
                  <a:schemeClr val="bg1"/>
                </a:solidFill>
              </a:rPr>
              <a:t>omogućavaju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učesnicima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isključivanje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njegovom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značajnom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dijelu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Horizontalni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i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vertikalni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sporazumi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imaju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cilj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posljedicu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sprječavanje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ograničavanje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narušavanje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postojećih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/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potencijalnih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lanca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lanca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isporuke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o </a:t>
            </a:r>
            <a:r>
              <a:rPr lang="en-US" sz="800" dirty="0" err="1">
                <a:solidFill>
                  <a:schemeClr val="bg1"/>
                </a:solidFill>
              </a:rPr>
              <a:t>uslovima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nabavke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kupovine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prodaje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preprodaje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postojećih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/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potencijalnih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lanca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lanca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isporuke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Grupna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izuzeća</a:t>
            </a:r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Uslovi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postupak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kriterijumi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vrstama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(u </a:t>
            </a:r>
            <a:r>
              <a:rPr lang="en-US" sz="800" dirty="0" err="1">
                <a:solidFill>
                  <a:schemeClr val="bg1"/>
                </a:solidFill>
              </a:rPr>
              <a:t>daljem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tekstu</a:t>
            </a:r>
            <a:r>
              <a:rPr lang="en-US" sz="800" dirty="0">
                <a:solidFill>
                  <a:schemeClr val="bg1"/>
                </a:solidFill>
              </a:rPr>
              <a:t>: </a:t>
            </a:r>
            <a:r>
              <a:rPr lang="en-US" sz="800" dirty="0" err="1">
                <a:solidFill>
                  <a:schemeClr val="bg1"/>
                </a:solidFill>
              </a:rPr>
              <a:t>grupna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izuzeća</a:t>
            </a:r>
            <a:r>
              <a:rPr lang="en-US" sz="800" dirty="0">
                <a:solidFill>
                  <a:schemeClr val="bg1"/>
                </a:solidFill>
              </a:rPr>
              <a:t>), u </a:t>
            </a:r>
            <a:r>
              <a:rPr lang="en-US" sz="800" dirty="0" err="1">
                <a:solidFill>
                  <a:schemeClr val="bg1"/>
                </a:solidFill>
              </a:rPr>
              <a:t>skladu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</a:t>
            </a:r>
            <a:r>
              <a:rPr lang="en-US" sz="800" dirty="0">
                <a:solidFill>
                  <a:schemeClr val="bg1"/>
                </a:solidFill>
              </a:rPr>
              <a:t>. 9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10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utvrđuju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propisom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Vlade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Crne</a:t>
            </a:r>
            <a:r>
              <a:rPr lang="en-US" sz="800" dirty="0">
                <a:solidFill>
                  <a:schemeClr val="bg1"/>
                </a:solidFill>
              </a:rPr>
              <a:t> Gore (u </a:t>
            </a:r>
            <a:r>
              <a:rPr lang="en-US" sz="800" dirty="0" err="1">
                <a:solidFill>
                  <a:schemeClr val="bg1"/>
                </a:solidFill>
              </a:rPr>
              <a:t>daljem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tekstu</a:t>
            </a:r>
            <a:r>
              <a:rPr lang="en-US" sz="800" dirty="0">
                <a:solidFill>
                  <a:schemeClr val="bg1"/>
                </a:solidFill>
              </a:rPr>
              <a:t>: </a:t>
            </a:r>
            <a:r>
              <a:rPr lang="en-US" sz="800" dirty="0" err="1">
                <a:solidFill>
                  <a:schemeClr val="bg1"/>
                </a:solidFill>
              </a:rPr>
              <a:t>Vlada</a:t>
            </a:r>
            <a:r>
              <a:rPr lang="en-US" sz="800" dirty="0">
                <a:solidFill>
                  <a:schemeClr val="bg1"/>
                </a:solidFill>
              </a:rPr>
              <a:t>).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Propisom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određuju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naročito</a:t>
            </a:r>
            <a:r>
              <a:rPr lang="en-US" sz="800" dirty="0">
                <a:solidFill>
                  <a:schemeClr val="bg1"/>
                </a:solidFill>
              </a:rPr>
              <a:t>: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vrste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mogu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izuzeti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ograničenja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stava</a:t>
            </a:r>
            <a:r>
              <a:rPr lang="en-US" sz="800" dirty="0">
                <a:solidFill>
                  <a:schemeClr val="bg1"/>
                </a:solidFill>
              </a:rPr>
              <a:t> 1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ne </a:t>
            </a:r>
            <a:r>
              <a:rPr lang="en-US" sz="800" dirty="0" err="1">
                <a:solidFill>
                  <a:schemeClr val="bg1"/>
                </a:solidFill>
              </a:rPr>
              <a:t>smiju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sadržati</a:t>
            </a:r>
            <a:r>
              <a:rPr lang="en-US" sz="8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drugi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ugovorne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strane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moraju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ispuniti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moraju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biti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usaglašeni</a:t>
            </a:r>
            <a:r>
              <a:rPr lang="en-US" sz="800" dirty="0">
                <a:solidFill>
                  <a:schemeClr val="bg1"/>
                </a:solidFill>
              </a:rPr>
              <a:t>, a </a:t>
            </a:r>
            <a:r>
              <a:rPr lang="en-US" sz="800" dirty="0" err="1">
                <a:solidFill>
                  <a:schemeClr val="bg1"/>
                </a:solidFill>
              </a:rPr>
              <a:t>naročito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vrijeme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važenja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ispunjavaju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propisane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grupno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potrebno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odobrenje</a:t>
            </a:r>
            <a:r>
              <a:rPr lang="en-US" sz="800" dirty="0">
                <a:solidFill>
                  <a:schemeClr val="bg1"/>
                </a:solidFill>
              </a:rPr>
              <a:t> organa </a:t>
            </a:r>
            <a:r>
              <a:rPr lang="en-US" sz="800" dirty="0" err="1">
                <a:solidFill>
                  <a:schemeClr val="bg1"/>
                </a:solidFill>
              </a:rPr>
              <a:t>nadležnog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konkurencije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>
                <a:solidFill>
                  <a:schemeClr val="bg1"/>
                </a:solidFill>
              </a:rPr>
              <a:t>(u </a:t>
            </a:r>
            <a:r>
              <a:rPr lang="en-US" sz="800" dirty="0" err="1">
                <a:solidFill>
                  <a:schemeClr val="bg1"/>
                </a:solidFill>
              </a:rPr>
              <a:t>daljem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tekstu</a:t>
            </a:r>
            <a:r>
              <a:rPr lang="en-US" sz="800" dirty="0">
                <a:solidFill>
                  <a:schemeClr val="bg1"/>
                </a:solidFill>
              </a:rPr>
              <a:t>: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).</a:t>
            </a:r>
          </a:p>
          <a:p>
            <a:r>
              <a:rPr lang="en-US" sz="800" dirty="0">
                <a:solidFill>
                  <a:schemeClr val="bg1"/>
                </a:solidFill>
              </a:rPr>
              <a:t>U </a:t>
            </a:r>
            <a:r>
              <a:rPr lang="en-US" sz="800" dirty="0" err="1">
                <a:solidFill>
                  <a:schemeClr val="bg1"/>
                </a:solidFill>
              </a:rPr>
              <a:t>slučaju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pokretanja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postupka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protiv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sporazumu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teret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dokazivanja</a:t>
            </a:r>
            <a:r>
              <a:rPr lang="en-US" sz="800" dirty="0">
                <a:solidFill>
                  <a:schemeClr val="bg1"/>
                </a:solidFill>
              </a:rPr>
              <a:t> da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ispunjava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propisane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grupnog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izuzeća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učesniku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10 % </a:t>
            </a:r>
            <a:r>
              <a:rPr lang="en-US" sz="800" dirty="0" err="1">
                <a:solidFill>
                  <a:schemeClr val="bg1"/>
                </a:solidFill>
              </a:rPr>
              <a:t>tržišnog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trgovine</a:t>
            </a:r>
            <a:r>
              <a:rPr lang="en-US" sz="800" dirty="0">
                <a:solidFill>
                  <a:schemeClr val="bg1"/>
                </a:solidFill>
              </a:rPr>
              <a:t> (</a:t>
            </a:r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15 % </a:t>
            </a:r>
            <a:r>
              <a:rPr lang="en-US" sz="800" dirty="0" err="1">
                <a:solidFill>
                  <a:schemeClr val="bg1"/>
                </a:solidFill>
              </a:rPr>
              <a:t>tržišnog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trgovine</a:t>
            </a:r>
            <a:r>
              <a:rPr lang="en-US" sz="800" dirty="0">
                <a:solidFill>
                  <a:schemeClr val="bg1"/>
                </a:solidFill>
              </a:rPr>
              <a:t> (</a:t>
            </a:r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10 %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definisano</a:t>
            </a:r>
            <a:r>
              <a:rPr lang="en-US" sz="800" dirty="0">
                <a:solidFill>
                  <a:schemeClr val="bg1"/>
                </a:solidFill>
              </a:rPr>
              <a:t> da li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r>
              <a:rPr lang="en-GB" sz="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561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6770" y="1017475"/>
            <a:ext cx="731482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Pojedinačna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izuzeća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>
                <a:solidFill>
                  <a:schemeClr val="bg1"/>
                </a:solidFill>
              </a:rPr>
              <a:t>Na </a:t>
            </a:r>
            <a:r>
              <a:rPr lang="en-US" sz="800" dirty="0" err="1">
                <a:solidFill>
                  <a:schemeClr val="bg1"/>
                </a:solidFill>
              </a:rPr>
              <a:t>zahtjev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pojedinačno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Agencija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odobrava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pojedinačno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izuzeće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ako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ispunjava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utvrđene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članom</a:t>
            </a:r>
            <a:r>
              <a:rPr lang="en-US" sz="800" dirty="0">
                <a:solidFill>
                  <a:schemeClr val="bg1"/>
                </a:solidFill>
              </a:rPr>
              <a:t> 9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Teret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dokazivanja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ispunjenosti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uslova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člana</a:t>
            </a:r>
            <a:r>
              <a:rPr lang="en-US" sz="800" dirty="0">
                <a:solidFill>
                  <a:schemeClr val="bg1"/>
                </a:solidFill>
              </a:rPr>
              <a:t> 9 </a:t>
            </a:r>
            <a:r>
              <a:rPr lang="en-US" sz="800" dirty="0" err="1">
                <a:solidFill>
                  <a:schemeClr val="bg1"/>
                </a:solidFill>
              </a:rPr>
              <a:t>ovog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zakona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podnosiocu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zahtjeva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pojedinačno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izuzeće</a:t>
            </a:r>
            <a:r>
              <a:rPr lang="en-US" sz="800" dirty="0">
                <a:solidFill>
                  <a:schemeClr val="bg1"/>
                </a:solidFill>
              </a:rPr>
              <a:t>. </a:t>
            </a:r>
          </a:p>
          <a:p>
            <a:r>
              <a:rPr lang="en-US" sz="800" dirty="0" err="1">
                <a:solidFill>
                  <a:schemeClr val="bg1"/>
                </a:solidFill>
              </a:rPr>
              <a:t>Sadržaj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način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podnošenja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zahtjeva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pojedinačno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izuzeće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propisuje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Ministarstvo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b="1" dirty="0" err="1">
                <a:solidFill>
                  <a:schemeClr val="bg1"/>
                </a:solidFill>
              </a:rPr>
              <a:t>Sporazumi</a:t>
            </a:r>
            <a:r>
              <a:rPr lang="en-US" sz="800" b="1" dirty="0">
                <a:solidFill>
                  <a:schemeClr val="bg1"/>
                </a:solidFill>
              </a:rPr>
              <a:t> male </a:t>
            </a:r>
            <a:r>
              <a:rPr lang="en-US" sz="800" b="1" dirty="0" err="1">
                <a:solidFill>
                  <a:schemeClr val="bg1"/>
                </a:solidFill>
              </a:rPr>
              <a:t>vrijednosti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b="1" dirty="0" err="1">
                <a:solidFill>
                  <a:schemeClr val="bg1"/>
                </a:solidFill>
              </a:rPr>
              <a:t>Član</a:t>
            </a:r>
            <a:r>
              <a:rPr lang="en-US" sz="800" b="1" dirty="0">
                <a:solidFill>
                  <a:schemeClr val="bg1"/>
                </a:solidFill>
              </a:rPr>
              <a:t> 13</a:t>
            </a:r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male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čiji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ukupni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usluga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veći</a:t>
            </a:r>
            <a:r>
              <a:rPr lang="en-US" sz="800" dirty="0">
                <a:solidFill>
                  <a:schemeClr val="bg1"/>
                </a:solidFill>
              </a:rPr>
              <a:t> od: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r>
              <a:rPr lang="en-GB" sz="800" dirty="0">
                <a:solidFill>
                  <a:schemeClr val="bg1"/>
                </a:solidFill>
              </a:rPr>
              <a:t> </a:t>
            </a:r>
            <a:r>
              <a:rPr lang="en-US" sz="800" b="1" dirty="0" err="1">
                <a:solidFill>
                  <a:schemeClr val="bg1"/>
                </a:solidFill>
              </a:rPr>
              <a:t>Sporazumi</a:t>
            </a:r>
            <a:r>
              <a:rPr lang="en-US" sz="800" b="1" dirty="0">
                <a:solidFill>
                  <a:schemeClr val="bg1"/>
                </a:solidFill>
              </a:rPr>
              <a:t> male </a:t>
            </a:r>
            <a:r>
              <a:rPr lang="en-US" sz="800" b="1" dirty="0" err="1">
                <a:solidFill>
                  <a:schemeClr val="bg1"/>
                </a:solidFill>
              </a:rPr>
              <a:t>vrijednosti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male </a:t>
            </a:r>
            <a:r>
              <a:rPr lang="en-US" sz="800" dirty="0" err="1">
                <a:solidFill>
                  <a:schemeClr val="bg1"/>
                </a:solidFill>
              </a:rPr>
              <a:t>vrijednosti</a:t>
            </a:r>
            <a:r>
              <a:rPr lang="en-US" sz="800" dirty="0">
                <a:solidFill>
                  <a:schemeClr val="bg1"/>
                </a:solidFill>
              </a:rPr>
              <a:t> je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čiji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ukupni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udio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usluga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veći</a:t>
            </a:r>
            <a:r>
              <a:rPr lang="en-US" sz="800" dirty="0">
                <a:solidFill>
                  <a:schemeClr val="bg1"/>
                </a:solidFill>
              </a:rPr>
              <a:t> od: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10 % </a:t>
            </a:r>
            <a:r>
              <a:rPr lang="en-US" sz="800" dirty="0" err="1">
                <a:solidFill>
                  <a:schemeClr val="bg1"/>
                </a:solidFill>
              </a:rPr>
              <a:t>tržišnog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istom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trgovine</a:t>
            </a:r>
            <a:r>
              <a:rPr lang="en-US" sz="800" dirty="0">
                <a:solidFill>
                  <a:schemeClr val="bg1"/>
                </a:solidFill>
              </a:rPr>
              <a:t> (</a:t>
            </a:r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15 % </a:t>
            </a:r>
            <a:r>
              <a:rPr lang="en-US" sz="800" dirty="0" err="1">
                <a:solidFill>
                  <a:schemeClr val="bg1"/>
                </a:solidFill>
              </a:rPr>
              <a:t>tržišnog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, </a:t>
            </a:r>
            <a:r>
              <a:rPr lang="en-US" sz="800" dirty="0" err="1">
                <a:solidFill>
                  <a:schemeClr val="bg1"/>
                </a:solidFill>
              </a:rPr>
              <a:t>kada</a:t>
            </a:r>
            <a:r>
              <a:rPr lang="en-US" sz="800" dirty="0">
                <a:solidFill>
                  <a:schemeClr val="bg1"/>
                </a:solidFill>
              </a:rPr>
              <a:t> se </a:t>
            </a:r>
            <a:r>
              <a:rPr lang="en-US" sz="800" dirty="0" err="1">
                <a:solidFill>
                  <a:schemeClr val="bg1"/>
                </a:solidFill>
              </a:rPr>
              <a:t>sporazum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zaključuje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između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učesnika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koji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posluju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različitim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nivoima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proizvodnje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trgovine</a:t>
            </a:r>
            <a:r>
              <a:rPr lang="en-US" sz="800" dirty="0">
                <a:solidFill>
                  <a:schemeClr val="bg1"/>
                </a:solidFill>
              </a:rPr>
              <a:t> (</a:t>
            </a:r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sporazumi</a:t>
            </a:r>
            <a:r>
              <a:rPr lang="en-US" sz="800" dirty="0">
                <a:solidFill>
                  <a:schemeClr val="bg1"/>
                </a:solidFill>
              </a:rPr>
              <a:t>);</a:t>
            </a:r>
          </a:p>
          <a:p>
            <a:pPr lvl="0"/>
            <a:r>
              <a:rPr lang="en-US" sz="800" dirty="0">
                <a:solidFill>
                  <a:schemeClr val="bg1"/>
                </a:solidFill>
              </a:rPr>
              <a:t>10 % </a:t>
            </a:r>
            <a:r>
              <a:rPr lang="en-US" sz="800" dirty="0" err="1">
                <a:solidFill>
                  <a:schemeClr val="bg1"/>
                </a:solidFill>
              </a:rPr>
              <a:t>udjela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relevantnom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tržištu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za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sporazume</a:t>
            </a:r>
            <a:r>
              <a:rPr lang="en-US" sz="800" dirty="0">
                <a:solidFill>
                  <a:schemeClr val="bg1"/>
                </a:solidFill>
              </a:rPr>
              <a:t> u </a:t>
            </a:r>
            <a:r>
              <a:rPr lang="en-US" sz="800" dirty="0" err="1">
                <a:solidFill>
                  <a:schemeClr val="bg1"/>
                </a:solidFill>
              </a:rPr>
              <a:t>kojima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nije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jasno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definisano</a:t>
            </a:r>
            <a:r>
              <a:rPr lang="en-US" sz="800" dirty="0">
                <a:solidFill>
                  <a:schemeClr val="bg1"/>
                </a:solidFill>
              </a:rPr>
              <a:t> da li </a:t>
            </a:r>
            <a:r>
              <a:rPr lang="en-US" sz="800" dirty="0" err="1">
                <a:solidFill>
                  <a:schemeClr val="bg1"/>
                </a:solidFill>
              </a:rPr>
              <a:t>su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horizontalni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ili</a:t>
            </a:r>
            <a:r>
              <a:rPr lang="en-US" sz="800" dirty="0">
                <a:solidFill>
                  <a:schemeClr val="bg1"/>
                </a:solidFill>
              </a:rPr>
              <a:t> </a:t>
            </a:r>
            <a:r>
              <a:rPr lang="en-US" sz="800" dirty="0" err="1">
                <a:solidFill>
                  <a:schemeClr val="bg1"/>
                </a:solidFill>
              </a:rPr>
              <a:t>vertikalni</a:t>
            </a:r>
            <a:r>
              <a:rPr lang="en-US" sz="800" dirty="0">
                <a:solidFill>
                  <a:schemeClr val="bg1"/>
                </a:solidFill>
              </a:rPr>
              <a:t>.</a:t>
            </a:r>
          </a:p>
          <a:p>
            <a:r>
              <a:rPr lang="en-US" sz="800" dirty="0">
                <a:solidFill>
                  <a:schemeClr val="bg1"/>
                </a:solidFill>
              </a:rPr>
              <a:t/>
            </a:r>
            <a:br>
              <a:rPr lang="en-US" sz="800" dirty="0">
                <a:solidFill>
                  <a:schemeClr val="bg1"/>
                </a:solidFill>
              </a:rPr>
            </a:b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17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8F1BA16-2017-4AF0-AE55-63CB617EB4C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PCCQkd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QIAABQAAgAIAPCCQkd7BdOSwAEAANoDAAAPAAAAAAAAAAEAAAAAAAAAAABub25lL3BsYXllci54bWxQSwUGAAAAAAEAAQA9AAAA7QEAAAAA"/>
  <p:tag name="ISPRING_PRESENTATION_TITLE" val="3672452"/>
  <p:tag name="ISPRING_RESOURCE_PATHS_HASH_PRESENTER" val="1f6aaa5e33622a7cfb4b198ead84b9174ff6f34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Leader108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6685</TotalTime>
  <Words>3219</Words>
  <Application>Microsoft Office PowerPoint</Application>
  <PresentationFormat>On-screen Show (16:9)</PresentationFormat>
  <Paragraphs>280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Lucida Fax</vt:lpstr>
      <vt:lpstr>Microsoft Tai Le</vt:lpstr>
      <vt:lpstr>Custom Design</vt:lpstr>
      <vt:lpstr>1_Custom Design</vt:lpstr>
      <vt:lpstr>TheLeader108 PowerPlugs Templates for PowerPoint</vt:lpstr>
      <vt:lpstr>Pravo konkurencije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3672452</dc:title>
  <dc:creator>Nitila</dc:creator>
  <cp:lastModifiedBy>Nikolina</cp:lastModifiedBy>
  <cp:revision>130</cp:revision>
  <dcterms:created xsi:type="dcterms:W3CDTF">2011-02-10T19:50:35Z</dcterms:created>
  <dcterms:modified xsi:type="dcterms:W3CDTF">2024-05-10T10:03:54Z</dcterms:modified>
</cp:coreProperties>
</file>